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4" r:id="rId1"/>
  </p:sldMasterIdLst>
  <p:notesMasterIdLst>
    <p:notesMasterId r:id="rId41"/>
  </p:notesMasterIdLst>
  <p:sldIdLst>
    <p:sldId id="355" r:id="rId2"/>
    <p:sldId id="444" r:id="rId3"/>
    <p:sldId id="393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05" r:id="rId14"/>
    <p:sldId id="407" r:id="rId15"/>
    <p:sldId id="409" r:id="rId16"/>
    <p:sldId id="410" r:id="rId17"/>
    <p:sldId id="411" r:id="rId18"/>
    <p:sldId id="412" r:id="rId19"/>
    <p:sldId id="413" r:id="rId20"/>
    <p:sldId id="415" r:id="rId21"/>
    <p:sldId id="417" r:id="rId22"/>
    <p:sldId id="418" r:id="rId23"/>
    <p:sldId id="419" r:id="rId24"/>
    <p:sldId id="421" r:id="rId25"/>
    <p:sldId id="422" r:id="rId26"/>
    <p:sldId id="423" r:id="rId27"/>
    <p:sldId id="424" r:id="rId28"/>
    <p:sldId id="429" r:id="rId29"/>
    <p:sldId id="432" r:id="rId30"/>
    <p:sldId id="433" r:id="rId31"/>
    <p:sldId id="434" r:id="rId32"/>
    <p:sldId id="435" r:id="rId33"/>
    <p:sldId id="442" r:id="rId34"/>
    <p:sldId id="443" r:id="rId35"/>
    <p:sldId id="437" r:id="rId36"/>
    <p:sldId id="445" r:id="rId37"/>
    <p:sldId id="446" r:id="rId38"/>
    <p:sldId id="448" r:id="rId39"/>
    <p:sldId id="44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33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954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37706036-C6CC-2822-3B2E-AE9E55C29A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1" sz="1200">
                <a:latin typeface="Arial" panose="020B0604020202020204" pitchFamily="34" charset="0"/>
              </a:defRPr>
            </a:lvl1pPr>
          </a:lstStyle>
          <a:p>
            <a:endParaRPr lang="en-US" altLang="zh-TW"/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2D5403A3-B1A4-0487-C839-F29C4F57201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>
                <a:latin typeface="Arial" panose="020B0604020202020204" pitchFamily="34" charset="0"/>
              </a:defRPr>
            </a:lvl1pPr>
          </a:lstStyle>
          <a:p>
            <a:endParaRPr lang="en-US" altLang="zh-TW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854F930C-13B3-EF66-F8C1-FAF4AB7B40D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17EE110C-CE65-A256-8114-D58FFCD1F06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323FB653-2C14-5654-857A-0B31FEEA653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kumimoji="1" sz="1200">
                <a:latin typeface="Arial" panose="020B0604020202020204" pitchFamily="34" charset="0"/>
              </a:defRPr>
            </a:lvl1pPr>
          </a:lstStyle>
          <a:p>
            <a:endParaRPr lang="en-US" altLang="zh-TW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DAF2F57E-A881-9D9A-5AB5-414645F4E0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kumimoji="1" sz="1200">
                <a:latin typeface="Arial" panose="020B0604020202020204" pitchFamily="34" charset="0"/>
              </a:defRPr>
            </a:lvl1pPr>
          </a:lstStyle>
          <a:p>
            <a:fld id="{765E7350-06AE-49D3-BDE4-AE34ED1009A7}" type="slidenum">
              <a:rPr lang="en-US" altLang="zh-TW"/>
              <a:pPr/>
              <a:t>‹nº›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B0604030504040204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B0604030504040204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B0604030504040204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B0604030504040204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PMingLiU" panose="020B0604030504040204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C995418-D39C-502B-081B-03D3CEE235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EDF4FE-B041-4846-944D-2F58F312B804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362498" name="Rectangle 2">
            <a:extLst>
              <a:ext uri="{FF2B5EF4-FFF2-40B4-BE49-F238E27FC236}">
                <a16:creationId xmlns:a16="http://schemas.microsoft.com/office/drawing/2014/main" id="{1EDB4F5A-8E2F-7410-5819-7921C746E1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2499" name="Rectangle 3">
            <a:extLst>
              <a:ext uri="{FF2B5EF4-FFF2-40B4-BE49-F238E27FC236}">
                <a16:creationId xmlns:a16="http://schemas.microsoft.com/office/drawing/2014/main" id="{B62CA26F-1732-5D75-B62D-13D28B8DC8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559505B-1B90-A537-CCB7-C475D9E7F6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35A011-CB44-4A9F-B0F3-10B19F7390A0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372738" name="Rectangle 2">
            <a:extLst>
              <a:ext uri="{FF2B5EF4-FFF2-40B4-BE49-F238E27FC236}">
                <a16:creationId xmlns:a16="http://schemas.microsoft.com/office/drawing/2014/main" id="{A7BEF944-C267-87AD-5551-FB6AECB0EE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2739" name="Rectangle 3">
            <a:extLst>
              <a:ext uri="{FF2B5EF4-FFF2-40B4-BE49-F238E27FC236}">
                <a16:creationId xmlns:a16="http://schemas.microsoft.com/office/drawing/2014/main" id="{BA589FBD-26F8-5BB1-262C-245C49AC22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81F3EE3-82CE-EBA7-8285-70C7A1C208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A5511D-804C-47B4-97BC-4354823975F7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373762" name="Rectangle 2">
            <a:extLst>
              <a:ext uri="{FF2B5EF4-FFF2-40B4-BE49-F238E27FC236}">
                <a16:creationId xmlns:a16="http://schemas.microsoft.com/office/drawing/2014/main" id="{AAAE679F-5F49-697F-4FB9-E0D308ED19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3763" name="Rectangle 3">
            <a:extLst>
              <a:ext uri="{FF2B5EF4-FFF2-40B4-BE49-F238E27FC236}">
                <a16:creationId xmlns:a16="http://schemas.microsoft.com/office/drawing/2014/main" id="{5044631F-6C3C-3F97-8735-4D02704F50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5C4DDA-F932-DBD7-E73F-9E2F1E3A02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F271BFB-8E82-4D0F-9827-014F290018EB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375810" name="Rectangle 2">
            <a:extLst>
              <a:ext uri="{FF2B5EF4-FFF2-40B4-BE49-F238E27FC236}">
                <a16:creationId xmlns:a16="http://schemas.microsoft.com/office/drawing/2014/main" id="{F6A7CD94-0C6D-EF8A-C390-27CCCF6124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5811" name="Rectangle 3">
            <a:extLst>
              <a:ext uri="{FF2B5EF4-FFF2-40B4-BE49-F238E27FC236}">
                <a16:creationId xmlns:a16="http://schemas.microsoft.com/office/drawing/2014/main" id="{B4F0FF0A-F09D-CB53-81BF-6D1D74ABB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F5A98A3-B142-0310-5CC1-44F6D88F09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C9B84D-93A1-4268-BFB2-5635A6CFFC08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377858" name="Rectangle 2">
            <a:extLst>
              <a:ext uri="{FF2B5EF4-FFF2-40B4-BE49-F238E27FC236}">
                <a16:creationId xmlns:a16="http://schemas.microsoft.com/office/drawing/2014/main" id="{69ECE35E-2B06-1C70-4B3F-11BE022DBB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>
            <a:extLst>
              <a:ext uri="{FF2B5EF4-FFF2-40B4-BE49-F238E27FC236}">
                <a16:creationId xmlns:a16="http://schemas.microsoft.com/office/drawing/2014/main" id="{E5F411E1-55A1-8DE4-61E3-C92207034B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59BCF4B-631E-CF40-49BD-95B856CF4C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FEDAB0B-8BE5-4E9C-AE7E-5BB12537569B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379906" name="Rectangle 2">
            <a:extLst>
              <a:ext uri="{FF2B5EF4-FFF2-40B4-BE49-F238E27FC236}">
                <a16:creationId xmlns:a16="http://schemas.microsoft.com/office/drawing/2014/main" id="{0DCD4ADD-ADA5-7D54-3025-7814A7D5A3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>
            <a:extLst>
              <a:ext uri="{FF2B5EF4-FFF2-40B4-BE49-F238E27FC236}">
                <a16:creationId xmlns:a16="http://schemas.microsoft.com/office/drawing/2014/main" id="{19FA835C-B942-B6BA-A883-410052FEB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F320DFA-33D3-2C89-293A-6D929A6223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12338B5-46A8-4F5C-A98F-F3E5DAC011A8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380930" name="Rectangle 2">
            <a:extLst>
              <a:ext uri="{FF2B5EF4-FFF2-40B4-BE49-F238E27FC236}">
                <a16:creationId xmlns:a16="http://schemas.microsoft.com/office/drawing/2014/main" id="{61D1145A-4C61-2191-400A-A8C5664D07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0931" name="Rectangle 3">
            <a:extLst>
              <a:ext uri="{FF2B5EF4-FFF2-40B4-BE49-F238E27FC236}">
                <a16:creationId xmlns:a16="http://schemas.microsoft.com/office/drawing/2014/main" id="{01784818-D508-CFF3-FEBB-B56DBA05A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6140F6B-A62E-DEBF-EC5C-462A04C5CE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130FFC-6CA9-4837-89F0-1EA4A98E1CF8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381954" name="Rectangle 2">
            <a:extLst>
              <a:ext uri="{FF2B5EF4-FFF2-40B4-BE49-F238E27FC236}">
                <a16:creationId xmlns:a16="http://schemas.microsoft.com/office/drawing/2014/main" id="{BFD609B7-8670-F232-10EF-F3B2F95FA9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5" name="Rectangle 3">
            <a:extLst>
              <a:ext uri="{FF2B5EF4-FFF2-40B4-BE49-F238E27FC236}">
                <a16:creationId xmlns:a16="http://schemas.microsoft.com/office/drawing/2014/main" id="{C80EE757-0E81-47E3-3975-C8DE48835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1E53897-9B0B-3609-042B-A3BBDE6ECA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B5A855-446E-4D55-B906-22B1AED53B27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382978" name="Rectangle 2">
            <a:extLst>
              <a:ext uri="{FF2B5EF4-FFF2-40B4-BE49-F238E27FC236}">
                <a16:creationId xmlns:a16="http://schemas.microsoft.com/office/drawing/2014/main" id="{4BC9EB2F-222B-9084-94B1-89BE311FE4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2979" name="Rectangle 3">
            <a:extLst>
              <a:ext uri="{FF2B5EF4-FFF2-40B4-BE49-F238E27FC236}">
                <a16:creationId xmlns:a16="http://schemas.microsoft.com/office/drawing/2014/main" id="{4A2B5CC4-A02B-988D-C69D-F0F87C690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DE9880E-F3D5-BFD2-950F-419C29B0CF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CB4323-0267-4E7F-88A2-E93EC4CC0B05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384002" name="Rectangle 2">
            <a:extLst>
              <a:ext uri="{FF2B5EF4-FFF2-40B4-BE49-F238E27FC236}">
                <a16:creationId xmlns:a16="http://schemas.microsoft.com/office/drawing/2014/main" id="{40C79671-FAE8-90C8-9D52-1FC00B84EC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>
            <a:extLst>
              <a:ext uri="{FF2B5EF4-FFF2-40B4-BE49-F238E27FC236}">
                <a16:creationId xmlns:a16="http://schemas.microsoft.com/office/drawing/2014/main" id="{29086914-502C-713E-D90F-CC78749643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5CA6F32-0011-36E2-1744-8B594B17F0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FC3645-DC2D-49A1-B9A7-2912DD969CDE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386050" name="Rectangle 2">
            <a:extLst>
              <a:ext uri="{FF2B5EF4-FFF2-40B4-BE49-F238E27FC236}">
                <a16:creationId xmlns:a16="http://schemas.microsoft.com/office/drawing/2014/main" id="{B388942D-F912-7863-AEB5-6405FFAD8E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6051" name="Rectangle 3">
            <a:extLst>
              <a:ext uri="{FF2B5EF4-FFF2-40B4-BE49-F238E27FC236}">
                <a16:creationId xmlns:a16="http://schemas.microsoft.com/office/drawing/2014/main" id="{209C8AE3-A729-D932-D453-92897C0597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F7A5BAA-5BF9-C948-2C7E-0A3D15E35B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CBB4E3-0B88-4C0A-8BEC-75E0FCA06771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363522" name="Rectangle 2">
            <a:extLst>
              <a:ext uri="{FF2B5EF4-FFF2-40B4-BE49-F238E27FC236}">
                <a16:creationId xmlns:a16="http://schemas.microsoft.com/office/drawing/2014/main" id="{E21FDD03-76B4-3402-F7CC-3E289AC785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3523" name="Rectangle 3">
            <a:extLst>
              <a:ext uri="{FF2B5EF4-FFF2-40B4-BE49-F238E27FC236}">
                <a16:creationId xmlns:a16="http://schemas.microsoft.com/office/drawing/2014/main" id="{C57E620F-ED95-B281-D233-2C3D6BEB43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9A02BFA-5F39-BC47-3C74-7B4A1A0DC3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F308ED-3989-477A-8B2B-EF3ECE2B3B8F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388098" name="Rectangle 2">
            <a:extLst>
              <a:ext uri="{FF2B5EF4-FFF2-40B4-BE49-F238E27FC236}">
                <a16:creationId xmlns:a16="http://schemas.microsoft.com/office/drawing/2014/main" id="{CB2B3626-C0F5-8F5D-90CC-F1932B8694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8099" name="Rectangle 3">
            <a:extLst>
              <a:ext uri="{FF2B5EF4-FFF2-40B4-BE49-F238E27FC236}">
                <a16:creationId xmlns:a16="http://schemas.microsoft.com/office/drawing/2014/main" id="{E4565F1F-CC43-487C-2A3E-1FB5D29E20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17D1B7E2-8D20-18DE-1D58-501FA3EB52F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D9EC34-F292-4E38-939E-8A5140C96A1A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389122" name="Rectangle 2">
            <a:extLst>
              <a:ext uri="{FF2B5EF4-FFF2-40B4-BE49-F238E27FC236}">
                <a16:creationId xmlns:a16="http://schemas.microsoft.com/office/drawing/2014/main" id="{9D22AF61-5525-CA06-D6E4-830661FDAF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>
            <a:extLst>
              <a:ext uri="{FF2B5EF4-FFF2-40B4-BE49-F238E27FC236}">
                <a16:creationId xmlns:a16="http://schemas.microsoft.com/office/drawing/2014/main" id="{F071FE26-C3B0-B1EA-BB9A-AEE3CA75C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058CF14-4B0D-260E-DE17-130808DD79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87CF43-D146-4EED-BCA8-062FDA198506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390146" name="Rectangle 2">
            <a:extLst>
              <a:ext uri="{FF2B5EF4-FFF2-40B4-BE49-F238E27FC236}">
                <a16:creationId xmlns:a16="http://schemas.microsoft.com/office/drawing/2014/main" id="{0FB14A73-296B-AD1D-83D7-07499B2A6E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0147" name="Rectangle 3">
            <a:extLst>
              <a:ext uri="{FF2B5EF4-FFF2-40B4-BE49-F238E27FC236}">
                <a16:creationId xmlns:a16="http://schemas.microsoft.com/office/drawing/2014/main" id="{B1BB1551-74D4-3B2F-5E0D-297547B474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A870FDB-2A8A-6311-F4B6-169D0683CD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B5F6F19-6251-4220-883C-CB89870A980F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392194" name="Rectangle 2">
            <a:extLst>
              <a:ext uri="{FF2B5EF4-FFF2-40B4-BE49-F238E27FC236}">
                <a16:creationId xmlns:a16="http://schemas.microsoft.com/office/drawing/2014/main" id="{AB1E94BD-9986-1ACA-A978-AF89F9A6AD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2195" name="Rectangle 3">
            <a:extLst>
              <a:ext uri="{FF2B5EF4-FFF2-40B4-BE49-F238E27FC236}">
                <a16:creationId xmlns:a16="http://schemas.microsoft.com/office/drawing/2014/main" id="{1D027B5C-ED5A-76BE-C880-A3B74DD1BC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37EF02E-A6CB-F9EC-E7CE-0FD03345B6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ED4A1A-3A51-4ECA-8ADE-6EA19BFB35D6}" type="slidenum">
              <a:rPr lang="en-US" altLang="zh-TW"/>
              <a:pPr/>
              <a:t>25</a:t>
            </a:fld>
            <a:endParaRPr lang="en-US" altLang="zh-TW"/>
          </a:p>
        </p:txBody>
      </p:sp>
      <p:sp>
        <p:nvSpPr>
          <p:cNvPr id="393218" name="Rectangle 2">
            <a:extLst>
              <a:ext uri="{FF2B5EF4-FFF2-40B4-BE49-F238E27FC236}">
                <a16:creationId xmlns:a16="http://schemas.microsoft.com/office/drawing/2014/main" id="{17694D67-24E7-9F83-663D-166DAE2C10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3219" name="Rectangle 3">
            <a:extLst>
              <a:ext uri="{FF2B5EF4-FFF2-40B4-BE49-F238E27FC236}">
                <a16:creationId xmlns:a16="http://schemas.microsoft.com/office/drawing/2014/main" id="{9F7A9021-9443-6DF6-A190-6BFDE0566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35CCCA6-0985-78B9-AAE5-911B4A9809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528420-91A0-4C3E-9D33-5FA584BDF8B5}" type="slidenum">
              <a:rPr lang="en-US" altLang="zh-TW"/>
              <a:pPr/>
              <a:t>26</a:t>
            </a:fld>
            <a:endParaRPr lang="en-US" altLang="zh-TW"/>
          </a:p>
        </p:txBody>
      </p:sp>
      <p:sp>
        <p:nvSpPr>
          <p:cNvPr id="394242" name="Rectangle 2">
            <a:extLst>
              <a:ext uri="{FF2B5EF4-FFF2-40B4-BE49-F238E27FC236}">
                <a16:creationId xmlns:a16="http://schemas.microsoft.com/office/drawing/2014/main" id="{2D3504D3-9498-AEC1-035C-AEA896A724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4243" name="Rectangle 3">
            <a:extLst>
              <a:ext uri="{FF2B5EF4-FFF2-40B4-BE49-F238E27FC236}">
                <a16:creationId xmlns:a16="http://schemas.microsoft.com/office/drawing/2014/main" id="{BFA107E8-CE98-8215-97CF-753EDC1077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1E786CF-AE12-1343-D467-C6BF8D9064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621A76-CB50-425B-BBC7-51FD131C7B51}" type="slidenum">
              <a:rPr lang="en-US" altLang="zh-TW"/>
              <a:pPr/>
              <a:t>27</a:t>
            </a:fld>
            <a:endParaRPr lang="en-US" altLang="zh-TW"/>
          </a:p>
        </p:txBody>
      </p:sp>
      <p:sp>
        <p:nvSpPr>
          <p:cNvPr id="395266" name="Rectangle 2">
            <a:extLst>
              <a:ext uri="{FF2B5EF4-FFF2-40B4-BE49-F238E27FC236}">
                <a16:creationId xmlns:a16="http://schemas.microsoft.com/office/drawing/2014/main" id="{FBA4EF02-21CB-292B-EB32-5EB0D57DC9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5267" name="Rectangle 3">
            <a:extLst>
              <a:ext uri="{FF2B5EF4-FFF2-40B4-BE49-F238E27FC236}">
                <a16:creationId xmlns:a16="http://schemas.microsoft.com/office/drawing/2014/main" id="{EFE17117-0CE2-4681-F5AD-DCE8751840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CF79B9F-B775-31E7-4F6E-A4595C1AD3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950745-6E6F-4258-BFC3-71789F6170FA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400386" name="Rectangle 2">
            <a:extLst>
              <a:ext uri="{FF2B5EF4-FFF2-40B4-BE49-F238E27FC236}">
                <a16:creationId xmlns:a16="http://schemas.microsoft.com/office/drawing/2014/main" id="{9BF82534-A17B-7994-3E7A-DA1E6B5AD5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0387" name="Rectangle 3">
            <a:extLst>
              <a:ext uri="{FF2B5EF4-FFF2-40B4-BE49-F238E27FC236}">
                <a16:creationId xmlns:a16="http://schemas.microsoft.com/office/drawing/2014/main" id="{693613D3-D3EA-8695-8C94-7C220489F0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03F9B5D-5571-7E16-DBA9-B5AC623ABE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622A5E-6E58-4D5D-93B3-46E5E898241B}" type="slidenum">
              <a:rPr lang="en-US" altLang="zh-TW"/>
              <a:pPr/>
              <a:t>29</a:t>
            </a:fld>
            <a:endParaRPr lang="en-US" altLang="zh-TW"/>
          </a:p>
        </p:txBody>
      </p:sp>
      <p:sp>
        <p:nvSpPr>
          <p:cNvPr id="403458" name="Rectangle 2">
            <a:extLst>
              <a:ext uri="{FF2B5EF4-FFF2-40B4-BE49-F238E27FC236}">
                <a16:creationId xmlns:a16="http://schemas.microsoft.com/office/drawing/2014/main" id="{08876F2E-8D87-15C2-A4B7-EE4B6EB2BB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>
            <a:extLst>
              <a:ext uri="{FF2B5EF4-FFF2-40B4-BE49-F238E27FC236}">
                <a16:creationId xmlns:a16="http://schemas.microsoft.com/office/drawing/2014/main" id="{773E9C6D-1F42-886B-F60E-7CB631F267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05647DD-A485-8684-003E-9D557732DD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082001-123D-429E-AD41-0896F0924EFF}" type="slidenum">
              <a:rPr lang="en-US" altLang="zh-TW"/>
              <a:pPr/>
              <a:t>30</a:t>
            </a:fld>
            <a:endParaRPr lang="en-US" altLang="zh-TW"/>
          </a:p>
        </p:txBody>
      </p:sp>
      <p:sp>
        <p:nvSpPr>
          <p:cNvPr id="404482" name="Rectangle 2">
            <a:extLst>
              <a:ext uri="{FF2B5EF4-FFF2-40B4-BE49-F238E27FC236}">
                <a16:creationId xmlns:a16="http://schemas.microsoft.com/office/drawing/2014/main" id="{1E0B1E3B-FDB7-F979-0975-12FD3BC91D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4483" name="Rectangle 3">
            <a:extLst>
              <a:ext uri="{FF2B5EF4-FFF2-40B4-BE49-F238E27FC236}">
                <a16:creationId xmlns:a16="http://schemas.microsoft.com/office/drawing/2014/main" id="{91D900FE-6138-4AF9-3F02-99B64B69C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009C368-4D66-C73E-327E-15BBEDC18F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46C8420-3A19-4831-827F-A242B57E4821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365570" name="Rectangle 2">
            <a:extLst>
              <a:ext uri="{FF2B5EF4-FFF2-40B4-BE49-F238E27FC236}">
                <a16:creationId xmlns:a16="http://schemas.microsoft.com/office/drawing/2014/main" id="{DD5AEC82-C051-1CA2-9B6D-5BC495E462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>
            <a:extLst>
              <a:ext uri="{FF2B5EF4-FFF2-40B4-BE49-F238E27FC236}">
                <a16:creationId xmlns:a16="http://schemas.microsoft.com/office/drawing/2014/main" id="{FA225210-62CC-5B57-5CC4-9F6FF87EFE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B350A53-FDFD-31C3-4659-B5E96C872B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602448-9945-478D-BF94-9A19482EA82B}" type="slidenum">
              <a:rPr lang="en-US" altLang="zh-TW"/>
              <a:pPr/>
              <a:t>31</a:t>
            </a:fld>
            <a:endParaRPr lang="en-US" altLang="zh-TW"/>
          </a:p>
        </p:txBody>
      </p:sp>
      <p:sp>
        <p:nvSpPr>
          <p:cNvPr id="405506" name="Rectangle 2">
            <a:extLst>
              <a:ext uri="{FF2B5EF4-FFF2-40B4-BE49-F238E27FC236}">
                <a16:creationId xmlns:a16="http://schemas.microsoft.com/office/drawing/2014/main" id="{0A527ED0-84CC-5DD1-22D0-7F8FE48EA1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D6EAA03B-0757-781A-E742-E268748C52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C6C5D31-EA29-010E-3723-6C642AB93A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397E0C-4F52-4E4D-8C62-2B5405550AA5}" type="slidenum">
              <a:rPr lang="en-US" altLang="zh-TW"/>
              <a:pPr/>
              <a:t>32</a:t>
            </a:fld>
            <a:endParaRPr lang="en-US" altLang="zh-TW"/>
          </a:p>
        </p:txBody>
      </p:sp>
      <p:sp>
        <p:nvSpPr>
          <p:cNvPr id="406530" name="Rectangle 2">
            <a:extLst>
              <a:ext uri="{FF2B5EF4-FFF2-40B4-BE49-F238E27FC236}">
                <a16:creationId xmlns:a16="http://schemas.microsoft.com/office/drawing/2014/main" id="{11A7013A-CFA4-38B4-BD2A-B80A115063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6531" name="Rectangle 3">
            <a:extLst>
              <a:ext uri="{FF2B5EF4-FFF2-40B4-BE49-F238E27FC236}">
                <a16:creationId xmlns:a16="http://schemas.microsoft.com/office/drawing/2014/main" id="{06F0BC41-E73B-210B-5591-B13968FFA4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9B9307B-997D-0EBB-6439-8CC52190B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4AF53B-7033-43AB-842E-22BDE7EB8676}" type="slidenum">
              <a:rPr lang="en-US" altLang="zh-TW"/>
              <a:pPr/>
              <a:t>33</a:t>
            </a:fld>
            <a:endParaRPr lang="en-US" altLang="zh-TW"/>
          </a:p>
        </p:txBody>
      </p:sp>
      <p:sp>
        <p:nvSpPr>
          <p:cNvPr id="408578" name="Rectangle 2">
            <a:extLst>
              <a:ext uri="{FF2B5EF4-FFF2-40B4-BE49-F238E27FC236}">
                <a16:creationId xmlns:a16="http://schemas.microsoft.com/office/drawing/2014/main" id="{23D99C51-A0A7-1912-0631-59C7A2C6D1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3A2FC7E7-3624-7174-05C5-40C3400E69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425D20C-8165-631A-5979-4F243DFC80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53FD33-24A8-4DD1-923C-8436D7BCB8E5}" type="slidenum">
              <a:rPr lang="en-US" altLang="zh-TW"/>
              <a:pPr/>
              <a:t>34</a:t>
            </a:fld>
            <a:endParaRPr lang="en-US" altLang="zh-TW"/>
          </a:p>
        </p:txBody>
      </p:sp>
      <p:sp>
        <p:nvSpPr>
          <p:cNvPr id="409602" name="Rectangle 2">
            <a:extLst>
              <a:ext uri="{FF2B5EF4-FFF2-40B4-BE49-F238E27FC236}">
                <a16:creationId xmlns:a16="http://schemas.microsoft.com/office/drawing/2014/main" id="{1D5A40EF-28DF-BA29-ECC8-13354896BA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03" name="Rectangle 3">
            <a:extLst>
              <a:ext uri="{FF2B5EF4-FFF2-40B4-BE49-F238E27FC236}">
                <a16:creationId xmlns:a16="http://schemas.microsoft.com/office/drawing/2014/main" id="{0387B93E-5C2D-F645-2414-25F8B930AB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AF51032-887D-64C3-6EB5-A97624C126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3AFF47-1A53-4121-AA39-840A39E8884A}" type="slidenum">
              <a:rPr lang="en-US" altLang="zh-TW"/>
              <a:pPr/>
              <a:t>35</a:t>
            </a:fld>
            <a:endParaRPr lang="en-US" altLang="zh-TW"/>
          </a:p>
        </p:txBody>
      </p:sp>
      <p:sp>
        <p:nvSpPr>
          <p:cNvPr id="410626" name="Rectangle 2">
            <a:extLst>
              <a:ext uri="{FF2B5EF4-FFF2-40B4-BE49-F238E27FC236}">
                <a16:creationId xmlns:a16="http://schemas.microsoft.com/office/drawing/2014/main" id="{AE68E093-3488-AD51-F771-89B3C72085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627" name="Rectangle 3">
            <a:extLst>
              <a:ext uri="{FF2B5EF4-FFF2-40B4-BE49-F238E27FC236}">
                <a16:creationId xmlns:a16="http://schemas.microsoft.com/office/drawing/2014/main" id="{8DE36B4A-CAA7-0D3D-969E-684D0491AA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5CE9847-9A81-7290-6714-AA211611D4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9B06B4-832C-4CB7-8385-F8B4D0F11448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366594" name="Rectangle 2">
            <a:extLst>
              <a:ext uri="{FF2B5EF4-FFF2-40B4-BE49-F238E27FC236}">
                <a16:creationId xmlns:a16="http://schemas.microsoft.com/office/drawing/2014/main" id="{75678B18-2EC6-1DE8-A3A4-D7001703CD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6595" name="Rectangle 3">
            <a:extLst>
              <a:ext uri="{FF2B5EF4-FFF2-40B4-BE49-F238E27FC236}">
                <a16:creationId xmlns:a16="http://schemas.microsoft.com/office/drawing/2014/main" id="{9AD0A730-6EB3-315F-B5C5-4ACBDFA4B0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51C5B592-2324-F8EF-3FDB-EC91CA7763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9A181AC-3443-4FBE-9E1B-48E26126E415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367618" name="Rectangle 2">
            <a:extLst>
              <a:ext uri="{FF2B5EF4-FFF2-40B4-BE49-F238E27FC236}">
                <a16:creationId xmlns:a16="http://schemas.microsoft.com/office/drawing/2014/main" id="{0BC32713-08AB-69B6-D847-7E9A454C55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>
            <a:extLst>
              <a:ext uri="{FF2B5EF4-FFF2-40B4-BE49-F238E27FC236}">
                <a16:creationId xmlns:a16="http://schemas.microsoft.com/office/drawing/2014/main" id="{E80EE01B-E641-C5FE-EC08-3BCF8806B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561A72A-5A6B-7DC6-B46E-62BF182E91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E60ECC-6907-49EB-9ACD-92B6A027C340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368642" name="Rectangle 2">
            <a:extLst>
              <a:ext uri="{FF2B5EF4-FFF2-40B4-BE49-F238E27FC236}">
                <a16:creationId xmlns:a16="http://schemas.microsoft.com/office/drawing/2014/main" id="{0E8824A1-BD40-8AB2-4D08-C76E247DB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43" name="Rectangle 3">
            <a:extLst>
              <a:ext uri="{FF2B5EF4-FFF2-40B4-BE49-F238E27FC236}">
                <a16:creationId xmlns:a16="http://schemas.microsoft.com/office/drawing/2014/main" id="{78FDE31F-E9FB-7B82-0691-C38449E8E5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7A7B490-79EB-1E4C-7C95-7FBB4332FB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E1DAD4A-7A29-430C-964F-E1900555394C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369666" name="Rectangle 2">
            <a:extLst>
              <a:ext uri="{FF2B5EF4-FFF2-40B4-BE49-F238E27FC236}">
                <a16:creationId xmlns:a16="http://schemas.microsoft.com/office/drawing/2014/main" id="{624812D1-7766-4E62-E00C-36C401683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9667" name="Rectangle 3">
            <a:extLst>
              <a:ext uri="{FF2B5EF4-FFF2-40B4-BE49-F238E27FC236}">
                <a16:creationId xmlns:a16="http://schemas.microsoft.com/office/drawing/2014/main" id="{E148B176-B4D4-B4D1-485F-AEE2F2B67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878BFA7-EC36-81CC-88C1-4619F15F97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964423-EBE4-4BB6-A9C3-60F08E68CEDE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370690" name="Rectangle 2">
            <a:extLst>
              <a:ext uri="{FF2B5EF4-FFF2-40B4-BE49-F238E27FC236}">
                <a16:creationId xmlns:a16="http://schemas.microsoft.com/office/drawing/2014/main" id="{5F472AD3-365B-1364-34B3-B8A15D700F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0691" name="Rectangle 3">
            <a:extLst>
              <a:ext uri="{FF2B5EF4-FFF2-40B4-BE49-F238E27FC236}">
                <a16:creationId xmlns:a16="http://schemas.microsoft.com/office/drawing/2014/main" id="{E7956E47-A562-874C-8D85-7C304D92C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E18EECB-5CF0-2818-C7EA-15523C9F5D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188E1D-2C93-41A8-8EF4-4490C1BE4A90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371714" name="Rectangle 2">
            <a:extLst>
              <a:ext uri="{FF2B5EF4-FFF2-40B4-BE49-F238E27FC236}">
                <a16:creationId xmlns:a16="http://schemas.microsoft.com/office/drawing/2014/main" id="{E0EC6C71-BDE7-9612-3625-30FE08BC7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1715" name="Rectangle 3">
            <a:extLst>
              <a:ext uri="{FF2B5EF4-FFF2-40B4-BE49-F238E27FC236}">
                <a16:creationId xmlns:a16="http://schemas.microsoft.com/office/drawing/2014/main" id="{C7562D4D-6802-D7B2-D2F1-990E9C7F53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 alt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820D5-D58F-4620-9994-4E3A43905F15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51854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9886691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033747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441700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1253326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3598099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1084821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0675678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98848864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C4B32A-1C22-1108-2867-4E245848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ADCA40-9A31-609D-CFB0-A630E6BDE7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06BA2D-C69B-A239-B3A6-7EA140931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E0A045-D8F9-46D1-E034-61F64BF1B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51508B-689C-CB5E-4A51-986AF963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1F3762-BF85-4327-973C-68FF6C4D209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8748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8CA15-5C52-12A4-A098-27B8653C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384" y="284163"/>
            <a:ext cx="10363200" cy="1143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50F1C8-03A3-306F-89EB-266881C647B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914400" y="1905000"/>
            <a:ext cx="5080000" cy="41910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1BA52D-B6E5-F356-70DF-B74F4A81D6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05000"/>
            <a:ext cx="5080000" cy="41910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4E38F7-E97B-98C5-7EFD-3ED320C969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43E3A2-2143-F6DC-5D1F-1940D3F60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B9B05A-340F-E67D-F5CF-6089A76B3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5867" y="6248400"/>
            <a:ext cx="711200" cy="609600"/>
          </a:xfrm>
        </p:spPr>
        <p:txBody>
          <a:bodyPr/>
          <a:lstStyle>
            <a:lvl1pPr>
              <a:defRPr/>
            </a:lvl1pPr>
          </a:lstStyle>
          <a:p>
            <a:fld id="{9F22E12E-4942-439F-AF11-97AC0F45707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2292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728908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23F7F8-5741-4D1C-9F8E-EB71BA89E24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96071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991801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920776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B53CF-7749-4B50-988A-32F2CD46D6EE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52416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A645A-79A7-4FEC-9E95-EE22968202F9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75705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740143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alt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AF27E-2B98-410C-92E3-AF764B4DA8E2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5323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pt-BR" alt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 alt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40E85D9-70F8-4118-8EC3-51CC88F90EB3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8813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w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DF8FCAA9-6AF1-1DB2-B866-51A6324F662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751012" y="1700808"/>
            <a:ext cx="8689976" cy="997045"/>
          </a:xfrm>
        </p:spPr>
        <p:txBody>
          <a:bodyPr/>
          <a:lstStyle/>
          <a:p>
            <a:r>
              <a:rPr lang="pt-BR" altLang="pt-BR" dirty="0"/>
              <a:t>Estrutura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632F35F-6E83-2F29-5B35-E69ADA5218F1}"/>
              </a:ext>
            </a:extLst>
          </p:cNvPr>
          <p:cNvSpPr txBox="1"/>
          <p:nvPr/>
        </p:nvSpPr>
        <p:spPr>
          <a:xfrm>
            <a:off x="5800887" y="2697853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T3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84D777-3717-034B-72D7-90FD138CB083}"/>
              </a:ext>
            </a:extLst>
          </p:cNvPr>
          <p:cNvSpPr txBox="1"/>
          <p:nvPr/>
        </p:nvSpPr>
        <p:spPr>
          <a:xfrm>
            <a:off x="297453" y="5445224"/>
            <a:ext cx="6070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Equipe: Alexandre Andrade e Rodrigo Monteiro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827871B8-A39F-ED66-91F6-D6D47BEE1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000A2-7072-46A8-BB07-CDB00C6227B8}" type="slidenum">
              <a:rPr lang="pt-BR" altLang="pt-BR"/>
              <a:pPr/>
              <a:t>10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47117DE-7FE3-5589-E743-CA1A237C2C66}"/>
              </a:ext>
            </a:extLst>
          </p:cNvPr>
          <p:cNvSpPr txBox="1"/>
          <p:nvPr/>
        </p:nvSpPr>
        <p:spPr>
          <a:xfrm>
            <a:off x="1922768" y="1150448"/>
            <a:ext cx="7975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Para árvores </a:t>
            </a:r>
            <a:r>
              <a:rPr lang="pt-BR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</a:t>
            </a:r>
            <a:r>
              <a:rPr lang="pt-BR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ordem </a:t>
            </a:r>
            <a:r>
              <a:rPr lang="pt-BR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pt-BR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pode-se calcular a altura </a:t>
            </a:r>
            <a:r>
              <a:rPr lang="pt-BR" sz="1800" b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</a:t>
            </a:r>
            <a:r>
              <a:rPr lang="pt-BR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forma indutiva.</a:t>
            </a:r>
          </a:p>
          <a:p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02B4850-50AC-8416-952A-6B8880A4B9C8}"/>
              </a:ext>
            </a:extLst>
          </p:cNvPr>
          <p:cNvSpPr txBox="1"/>
          <p:nvPr/>
        </p:nvSpPr>
        <p:spPr>
          <a:xfrm>
            <a:off x="913774" y="38610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00B606E-2584-3E06-FDAC-C98038E37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440986"/>
              </p:ext>
            </p:extLst>
          </p:nvPr>
        </p:nvGraphicFramePr>
        <p:xfrm>
          <a:off x="4423234" y="1596621"/>
          <a:ext cx="334553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1989">
                  <a:extLst>
                    <a:ext uri="{9D8B030D-6E8A-4147-A177-3AD203B41FA5}">
                      <a16:colId xmlns:a16="http://schemas.microsoft.com/office/drawing/2014/main" val="1936913601"/>
                    </a:ext>
                  </a:extLst>
                </a:gridCol>
                <a:gridCol w="1913543">
                  <a:extLst>
                    <a:ext uri="{9D8B030D-6E8A-4147-A177-3AD203B41FA5}">
                      <a16:colId xmlns:a16="http://schemas.microsoft.com/office/drawing/2014/main" val="1439253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Nível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N.  mínimo de páginas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33918619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1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1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35876386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2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2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30342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2 * ( M/2 )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1919985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4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2 * ( M/2 )</a:t>
                      </a:r>
                      <a:r>
                        <a:rPr lang="pt-BR" sz="1400" baseline="30000">
                          <a:effectLst/>
                        </a:rPr>
                        <a:t>2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1339104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5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2 * ( M/2 )</a:t>
                      </a:r>
                      <a:r>
                        <a:rPr lang="pt-BR" sz="1400" baseline="30000">
                          <a:effectLst/>
                        </a:rPr>
                        <a:t>3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42736948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 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 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3700445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h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2 * ( M/2 )</a:t>
                      </a:r>
                      <a:r>
                        <a:rPr lang="pt-BR" sz="1400" baseline="30000">
                          <a:effectLst/>
                        </a:rPr>
                        <a:t>h-2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1185073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>
                          <a:effectLst/>
                        </a:rPr>
                        <a:t>h+1</a:t>
                      </a:r>
                      <a:endParaRPr lang="pt-BR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1400" dirty="0">
                          <a:effectLst/>
                        </a:rPr>
                        <a:t>2 * ( M/2 )</a:t>
                      </a:r>
                      <a:r>
                        <a:rPr lang="pt-BR" sz="1400" baseline="30000" dirty="0">
                          <a:effectLst/>
                        </a:rPr>
                        <a:t>h-1</a:t>
                      </a:r>
                      <a:endParaRPr lang="pt-BR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19576817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4547434E-18FA-3B5C-C56C-BE9C8DC824B8}"/>
              </a:ext>
            </a:extLst>
          </p:cNvPr>
          <p:cNvSpPr txBox="1"/>
          <p:nvPr/>
        </p:nvSpPr>
        <p:spPr>
          <a:xfrm>
            <a:off x="2135560" y="3717032"/>
            <a:ext cx="79752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O nível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h+1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não existe, caracterizando apenas os ponteiros aterrados das folhas.</a:t>
            </a:r>
          </a:p>
          <a:p>
            <a:pPr marL="228600" indent="-228600"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   Como este número é igual a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N+1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pode-se escrever :</a:t>
            </a:r>
          </a:p>
          <a:p>
            <a:pPr marL="228600" indent="-228600"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228600" indent="-228600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N+1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 ( M/2 )</a:t>
            </a:r>
            <a:r>
              <a:rPr lang="pt-BR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h-1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ou		( N+1)/2 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M/2</a:t>
            </a:r>
            <a:r>
              <a:rPr lang="pt-BR" sz="1800" baseline="30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h-1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						 				</a:t>
            </a:r>
          </a:p>
          <a:p>
            <a:pPr marL="228600" indent="-228600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</a:t>
            </a:r>
            <a:r>
              <a:rPr lang="pt-BR" sz="1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pt-BR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(( N+1 )/2)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h-1) *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</a:t>
            </a:r>
            <a:r>
              <a:rPr lang="pt-BR" sz="1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pt-BR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M/2 </a:t>
            </a:r>
          </a:p>
          <a:p>
            <a:pPr marL="228600" indent="-228600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228600" indent="-228600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</a:t>
            </a:r>
            <a:r>
              <a:rPr lang="pt-BR" sz="1800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pt-BR" sz="1800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(( N+1 )/2)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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 h-1 )</a:t>
            </a:r>
          </a:p>
          <a:p>
            <a:pPr marL="228600" indent="-228600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pPr marL="228600" indent="-228600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		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+ </a:t>
            </a:r>
            <a:r>
              <a:rPr lang="pt-B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log</a:t>
            </a:r>
            <a:r>
              <a:rPr lang="pt-BR" sz="1800" b="1" baseline="-25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pt-BR" sz="1800" b="1" baseline="-25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/2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(( N+1 )/2)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hangingPunct="0"/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1B98C7B-AD0D-48F7-6140-3FDC1649AA84}"/>
              </a:ext>
            </a:extLst>
          </p:cNvPr>
          <p:cNvSpPr txBox="1"/>
          <p:nvPr/>
        </p:nvSpPr>
        <p:spPr>
          <a:xfrm>
            <a:off x="335360" y="188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B9DAAE-A915-24C8-08BF-078A209442A3}"/>
              </a:ext>
            </a:extLst>
          </p:cNvPr>
          <p:cNvSpPr txBox="1"/>
          <p:nvPr/>
        </p:nvSpPr>
        <p:spPr>
          <a:xfrm>
            <a:off x="119336" y="111696"/>
            <a:ext cx="5247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Altura máxima de árvores B</a:t>
            </a:r>
            <a:endParaRPr lang="pt-BR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403CEBF9-A8CD-1A83-E79B-40E22DBE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340C9-989F-41C6-B551-8D0170B3A2EE}" type="slidenum">
              <a:rPr lang="pt-BR" altLang="pt-BR"/>
              <a:pPr/>
              <a:t>11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39EBC97-D697-76E6-56F9-F5276A84BBAF}"/>
              </a:ext>
            </a:extLst>
          </p:cNvPr>
          <p:cNvSpPr txBox="1"/>
          <p:nvPr/>
        </p:nvSpPr>
        <p:spPr>
          <a:xfrm>
            <a:off x="1919536" y="2060848"/>
            <a:ext cx="781746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As inclusões ocorrem nas páginas terminais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Aplica-se o algoritmo de busca de registros com a chave a incluir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Deve-se chegar a um ponteiro aterrado em folha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O registro a incluir deve ser incluído nessa página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32E81FA-04C7-A1D6-B148-16664306B04B}"/>
              </a:ext>
            </a:extLst>
          </p:cNvPr>
          <p:cNvSpPr txBox="1"/>
          <p:nvPr/>
        </p:nvSpPr>
        <p:spPr>
          <a:xfrm>
            <a:off x="119336" y="188640"/>
            <a:ext cx="6624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  <a:cs typeface="Times New Roman" panose="02020603050405020304" pitchFamily="18" charset="0"/>
              </a:rPr>
              <a:t>Inclusão de Registros em Árvores B</a:t>
            </a:r>
            <a:endParaRPr lang="pt-BR" sz="2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93B29B66-F800-BA1E-9035-634FA6109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8894-0A2A-4EA4-AFBE-5C6FF2BDCF86}" type="slidenum">
              <a:rPr lang="pt-BR" altLang="pt-BR"/>
              <a:pPr/>
              <a:t>12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2BC84D-BA75-E668-9839-4778EE1313C8}"/>
              </a:ext>
            </a:extLst>
          </p:cNvPr>
          <p:cNvSpPr txBox="1"/>
          <p:nvPr/>
        </p:nvSpPr>
        <p:spPr>
          <a:xfrm>
            <a:off x="227348" y="1124744"/>
            <a:ext cx="11737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Havendo espaço (o que ocorre quando a população da página é menor que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M-1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) não haverá problema, inclui-se a nova chave e um novo ponteiro aterrado</a:t>
            </a:r>
            <a:r>
              <a:rPr lang="pt-BR" altLang="pt-BR" sz="1800" dirty="0">
                <a:latin typeface="Tahoma" panose="020B0604030504040204" pitchFamily="34" charset="0"/>
              </a:rPr>
              <a:t> </a:t>
            </a:r>
          </a:p>
          <a:p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Caso isto seja impossível é necessário fazer uma partição de página</a:t>
            </a:r>
            <a:endParaRPr lang="pt-BR" altLang="pt-BR" sz="1800" dirty="0">
              <a:latin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AA8F0C0-381A-BF54-1E0C-281A04A6A282}"/>
              </a:ext>
            </a:extLst>
          </p:cNvPr>
          <p:cNvSpPr txBox="1"/>
          <p:nvPr/>
        </p:nvSpPr>
        <p:spPr>
          <a:xfrm>
            <a:off x="227348" y="3164585"/>
            <a:ext cx="103691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 algn="just">
              <a:lnSpc>
                <a:spcPct val="80000"/>
              </a:lnSpc>
              <a:buFontTx/>
              <a:buAutoNum type="arabicPeriod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Faz-se a inclusão na página super povoada</a:t>
            </a:r>
          </a:p>
          <a:p>
            <a:pPr marL="609600" indent="-609600" algn="just">
              <a:lnSpc>
                <a:spcPct val="80000"/>
              </a:lnSpc>
              <a:buFontTx/>
              <a:buAutoNum type="arabicPeriod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A porção esquerda da página nela permanece.</a:t>
            </a:r>
          </a:p>
          <a:p>
            <a:pPr marL="609600" indent="-609600" algn="just">
              <a:lnSpc>
                <a:spcPct val="80000"/>
              </a:lnSpc>
              <a:buFontTx/>
              <a:buAutoNum type="arabicPeriod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Aloca-se uma nova página e para ela transporta-se a porção direita da página superpovoada.</a:t>
            </a:r>
          </a:p>
          <a:p>
            <a:pPr marL="609600" indent="-609600" algn="just">
              <a:lnSpc>
                <a:spcPct val="80000"/>
              </a:lnSpc>
              <a:buFontTx/>
              <a:buAutoNum type="arabicPeriod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O registro central é incluído na página ancestral juntamente com o ponteiro para a pagina recém-alocada.</a:t>
            </a:r>
          </a:p>
          <a:p>
            <a:pPr marL="609600" indent="-609600" algn="just">
              <a:lnSpc>
                <a:spcPct val="80000"/>
              </a:lnSpc>
              <a:buFontTx/>
              <a:buAutoNum type="arabicPeriod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A nova página passa a ser, também filha do nó ancestral da página que transbordou</a:t>
            </a:r>
          </a:p>
          <a:p>
            <a:pPr marL="609600" indent="-609600" algn="just">
              <a:lnSpc>
                <a:spcPct val="80000"/>
              </a:lnSpc>
              <a:buFontTx/>
              <a:buAutoNum type="arabicPeriod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O registro que subiu será o registro separador das duas folhas.</a:t>
            </a:r>
          </a:p>
          <a:p>
            <a:pPr marL="609600" indent="-609600" algn="just">
              <a:lnSpc>
                <a:spcPct val="80000"/>
              </a:lnSpc>
              <a:buFontTx/>
              <a:buAutoNum type="arabicPeriod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A página ancestral recebe, no processo, mais um registro. Esta inclusão pode acarretar outro transbordamento. Estes transbordamentos podem-se propagar até a raiz.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Quando ocorrer cisão na raiz, nova raiz é alocada e a árvore cresce em altura</a:t>
            </a:r>
            <a:endParaRPr lang="pt-BR" altLang="pt-BR" dirty="0">
              <a:latin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334DEAA-1364-F602-0D7C-8A4DD3417541}"/>
              </a:ext>
            </a:extLst>
          </p:cNvPr>
          <p:cNvSpPr txBox="1"/>
          <p:nvPr/>
        </p:nvSpPr>
        <p:spPr>
          <a:xfrm>
            <a:off x="119336" y="285232"/>
            <a:ext cx="6624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  <a:cs typeface="Times New Roman" panose="02020603050405020304" pitchFamily="18" charset="0"/>
              </a:rPr>
              <a:t>Inclusão de Registros em Árvores B</a:t>
            </a:r>
            <a:endParaRPr lang="pt-BR" sz="2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E70726-D8BA-210C-872D-DCE6A4049A77}"/>
              </a:ext>
            </a:extLst>
          </p:cNvPr>
          <p:cNvSpPr txBox="1"/>
          <p:nvPr/>
        </p:nvSpPr>
        <p:spPr>
          <a:xfrm>
            <a:off x="119336" y="2325073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Partição de nós super povoados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DDE07082-B023-B89A-743D-02D138446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5BB2C-ACA6-427A-AAEE-8FA3DDA248C2}" type="slidenum">
              <a:rPr lang="pt-BR" altLang="pt-BR"/>
              <a:pPr/>
              <a:t>13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E5C669F-969F-56C7-22DE-CAC8BD82A69D}"/>
              </a:ext>
            </a:extLst>
          </p:cNvPr>
          <p:cNvSpPr txBox="1"/>
          <p:nvPr/>
        </p:nvSpPr>
        <p:spPr>
          <a:xfrm>
            <a:off x="119336" y="980728"/>
            <a:ext cx="11665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Supondo que uma árvore B de ordem 4 (ou seja, com 1, 2 ou 3 registros por página) na qual uma página contendo os registros de chaves 100, 200 e 300 devesse receber o registro de chave 250, tal inclusão acarretaria a cisão de páginas que se segue</a:t>
            </a:r>
            <a:endParaRPr lang="pt-BR" altLang="pt-BR" sz="1800" dirty="0">
              <a:latin typeface="Tahoma" panose="020B0604030504040204" pitchFamily="34" charset="0"/>
            </a:endParaRPr>
          </a:p>
          <a:p>
            <a:pPr algn="just"/>
            <a:endParaRPr lang="pt-BR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B36FAAC-BBBD-7599-175C-0BD0C7CF61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1724" y="2121783"/>
            <a:ext cx="4968552" cy="3755489"/>
          </a:xfrm>
          <a:noFill/>
          <a:ln/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F222864-5E15-4836-DB66-8E1983ADB768}"/>
              </a:ext>
            </a:extLst>
          </p:cNvPr>
          <p:cNvSpPr txBox="1"/>
          <p:nvPr/>
        </p:nvSpPr>
        <p:spPr>
          <a:xfrm>
            <a:off x="106521" y="245606"/>
            <a:ext cx="60935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Cisão de nós de árvores B</a:t>
            </a:r>
            <a:endParaRPr lang="pt-BR" sz="2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30F49721-46AB-CA9E-1DBE-B812D1DE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E86C4-9FC2-4CD0-A3D5-42D91D47671A}" type="slidenum">
              <a:rPr lang="pt-BR" altLang="pt-BR"/>
              <a:pPr/>
              <a:t>14</a:t>
            </a:fld>
            <a:endParaRPr lang="pt-BR" alt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5B4A798-8DDD-FBF0-8886-2D99967829D4}"/>
              </a:ext>
            </a:extLst>
          </p:cNvPr>
          <p:cNvSpPr txBox="1"/>
          <p:nvPr/>
        </p:nvSpPr>
        <p:spPr>
          <a:xfrm>
            <a:off x="2500" y="188640"/>
            <a:ext cx="9333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Exemplo de inclusão de registros em árvore B</a:t>
            </a:r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2D5F676-7937-AB61-E8E0-C993A74D25A5}"/>
              </a:ext>
            </a:extLst>
          </p:cNvPr>
          <p:cNvSpPr txBox="1"/>
          <p:nvPr/>
        </p:nvSpPr>
        <p:spPr>
          <a:xfrm>
            <a:off x="191344" y="1268760"/>
            <a:ext cx="113772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Considere-se uma árvore B de ordem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  <a:p>
            <a:pPr algn="just">
              <a:buFontTx/>
              <a:buNone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    (ou seja com 1 ou 2 registros por página), mostrada adiante e na qual deseja-se incluir sucessivamente, os registros de chaves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50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40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60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20</a:t>
            </a:r>
          </a:p>
          <a:p>
            <a:pPr algn="just"/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Solicita-se exibir a configuração da árvore após cada inclusão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.</a:t>
            </a:r>
            <a:endParaRPr lang="pt-BR" altLang="pt-BR" dirty="0">
              <a:latin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27C4078-58F4-7FF1-2B18-952380DF93C9}"/>
              </a:ext>
            </a:extLst>
          </p:cNvPr>
          <p:cNvSpPr txBox="1"/>
          <p:nvPr/>
        </p:nvSpPr>
        <p:spPr>
          <a:xfrm>
            <a:off x="191344" y="2746088"/>
            <a:ext cx="6153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000" b="1" dirty="0">
                <a:latin typeface="Verdana" panose="020B0604030504040204" pitchFamily="34" charset="0"/>
              </a:rPr>
              <a:t>Situação inicial da árvore:</a:t>
            </a:r>
            <a:endParaRPr lang="pt-BR" sz="2000" b="1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11BEDC27-B0C8-2D1F-B925-3055BCCB7D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72"/>
          <a:stretch>
            <a:fillRect/>
          </a:stretch>
        </p:blipFill>
        <p:spPr>
          <a:xfrm>
            <a:off x="2383146" y="3146198"/>
            <a:ext cx="7425708" cy="2776166"/>
          </a:xfrm>
          <a:noFill/>
          <a:ln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33" name="Picture 5">
            <a:extLst>
              <a:ext uri="{FF2B5EF4-FFF2-40B4-BE49-F238E27FC236}">
                <a16:creationId xmlns:a16="http://schemas.microsoft.com/office/drawing/2014/main" id="{95CB2716-D543-F936-5BF1-CD0680199C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72"/>
          <a:stretch>
            <a:fillRect/>
          </a:stretch>
        </p:blipFill>
        <p:spPr>
          <a:xfrm>
            <a:off x="2495549" y="749330"/>
            <a:ext cx="7199313" cy="2311400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CCA80B13-B277-DDBE-7B48-CFAFC146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8973-A314-472C-AAF7-D11D1B362249}" type="slidenum">
              <a:rPr lang="pt-BR" altLang="pt-BR"/>
              <a:pPr/>
              <a:t>15</a:t>
            </a:fld>
            <a:endParaRPr lang="pt-BR" altLang="pt-BR"/>
          </a:p>
        </p:txBody>
      </p:sp>
      <p:pic>
        <p:nvPicPr>
          <p:cNvPr id="304132" name="Picture 4">
            <a:extLst>
              <a:ext uri="{FF2B5EF4-FFF2-40B4-BE49-F238E27FC236}">
                <a16:creationId xmlns:a16="http://schemas.microsoft.com/office/drawing/2014/main" id="{C733A9D3-2443-FEB2-42A3-41845550F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3"/>
          <a:stretch>
            <a:fillRect/>
          </a:stretch>
        </p:blipFill>
        <p:spPr bwMode="auto">
          <a:xfrm>
            <a:off x="2430463" y="4022725"/>
            <a:ext cx="74104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425C484-CA2D-87F4-D48C-F2BEF14D9D01}"/>
              </a:ext>
            </a:extLst>
          </p:cNvPr>
          <p:cNvSpPr txBox="1"/>
          <p:nvPr/>
        </p:nvSpPr>
        <p:spPr>
          <a:xfrm>
            <a:off x="4469601" y="349220"/>
            <a:ext cx="3251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000" b="1" dirty="0">
                <a:latin typeface="Verdana" panose="020B0604030504040204" pitchFamily="34" charset="0"/>
              </a:rPr>
              <a:t>Inclusão da chave 50</a:t>
            </a:r>
            <a:endParaRPr lang="pt-BR" sz="2000" b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5B9048F-42A0-91A5-48A9-A9B2B6D41484}"/>
              </a:ext>
            </a:extLst>
          </p:cNvPr>
          <p:cNvSpPr/>
          <p:nvPr/>
        </p:nvSpPr>
        <p:spPr>
          <a:xfrm>
            <a:off x="5846164" y="4941168"/>
            <a:ext cx="314793" cy="43204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9326F3F-B5ED-C48D-2EF1-514D3BC11491}"/>
              </a:ext>
            </a:extLst>
          </p:cNvPr>
          <p:cNvSpPr/>
          <p:nvPr/>
        </p:nvSpPr>
        <p:spPr>
          <a:xfrm>
            <a:off x="5591944" y="5805264"/>
            <a:ext cx="1512168" cy="30340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56" name="Picture 4">
            <a:extLst>
              <a:ext uri="{FF2B5EF4-FFF2-40B4-BE49-F238E27FC236}">
                <a16:creationId xmlns:a16="http://schemas.microsoft.com/office/drawing/2014/main" id="{55B9AC06-C4B2-8097-9B9C-8F837479F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69" b="26056"/>
          <a:stretch/>
        </p:blipFill>
        <p:spPr>
          <a:xfrm>
            <a:off x="2179683" y="3609070"/>
            <a:ext cx="8118286" cy="2286000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40F5E956-3D0D-F6BD-4612-6A8EF50F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CE7496-70C2-4088-8F14-5DCE42A7C3D4}" type="slidenum">
              <a:rPr lang="pt-BR" altLang="pt-BR"/>
              <a:pPr/>
              <a:t>16</a:t>
            </a:fld>
            <a:endParaRPr lang="pt-BR" altLang="pt-BR"/>
          </a:p>
        </p:txBody>
      </p:sp>
      <p:pic>
        <p:nvPicPr>
          <p:cNvPr id="305157" name="Picture 5">
            <a:extLst>
              <a:ext uri="{FF2B5EF4-FFF2-40B4-BE49-F238E27FC236}">
                <a16:creationId xmlns:a16="http://schemas.microsoft.com/office/drawing/2014/main" id="{F60802F6-F605-E9FA-2717-D9A5B6DE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3"/>
          <a:stretch>
            <a:fillRect/>
          </a:stretch>
        </p:blipFill>
        <p:spPr bwMode="auto">
          <a:xfrm>
            <a:off x="2783632" y="718476"/>
            <a:ext cx="691038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89DEEBC-356E-99BF-915C-97946ABA60FE}"/>
              </a:ext>
            </a:extLst>
          </p:cNvPr>
          <p:cNvSpPr txBox="1"/>
          <p:nvPr/>
        </p:nvSpPr>
        <p:spPr>
          <a:xfrm>
            <a:off x="4162617" y="291108"/>
            <a:ext cx="386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Inclusão da chave 40</a:t>
            </a:r>
            <a:endParaRPr lang="pt-BR" sz="2400" b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7865AF8-5A1C-9B8A-9E87-0B101B8846DB}"/>
              </a:ext>
            </a:extLst>
          </p:cNvPr>
          <p:cNvSpPr/>
          <p:nvPr/>
        </p:nvSpPr>
        <p:spPr>
          <a:xfrm>
            <a:off x="5519936" y="4509120"/>
            <a:ext cx="360040" cy="360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9160AF1-9FBB-46F2-62C4-57FB1C6FC7FE}"/>
              </a:ext>
            </a:extLst>
          </p:cNvPr>
          <p:cNvSpPr/>
          <p:nvPr/>
        </p:nvSpPr>
        <p:spPr>
          <a:xfrm>
            <a:off x="4943872" y="5301208"/>
            <a:ext cx="936104" cy="360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81" name="Picture 5">
            <a:extLst>
              <a:ext uri="{FF2B5EF4-FFF2-40B4-BE49-F238E27FC236}">
                <a16:creationId xmlns:a16="http://schemas.microsoft.com/office/drawing/2014/main" id="{4E9A3951-7C50-2B47-38A0-6A7AEFA3EB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7" b="30956"/>
          <a:stretch>
            <a:fillRect/>
          </a:stretch>
        </p:blipFill>
        <p:spPr>
          <a:xfrm>
            <a:off x="2403406" y="1052736"/>
            <a:ext cx="7075488" cy="2089150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79D56247-F450-1FE8-D503-95B1CCE69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0CF2F-7415-4883-98F4-932E7C20AF96}" type="slidenum">
              <a:rPr lang="pt-BR" altLang="pt-BR"/>
              <a:pPr/>
              <a:t>17</a:t>
            </a:fld>
            <a:endParaRPr lang="pt-BR" altLang="pt-BR"/>
          </a:p>
        </p:txBody>
      </p:sp>
      <p:pic>
        <p:nvPicPr>
          <p:cNvPr id="306180" name="Picture 4">
            <a:extLst>
              <a:ext uri="{FF2B5EF4-FFF2-40B4-BE49-F238E27FC236}">
                <a16:creationId xmlns:a16="http://schemas.microsoft.com/office/drawing/2014/main" id="{BF15F4DA-2ECF-0DE8-2C61-84DA81894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b="27625"/>
          <a:stretch>
            <a:fillRect/>
          </a:stretch>
        </p:blipFill>
        <p:spPr bwMode="auto">
          <a:xfrm>
            <a:off x="2361406" y="3677058"/>
            <a:ext cx="7469188" cy="211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C92A9A8-A103-3772-CFFD-2B2D6DADDC65}"/>
              </a:ext>
            </a:extLst>
          </p:cNvPr>
          <p:cNvSpPr txBox="1"/>
          <p:nvPr/>
        </p:nvSpPr>
        <p:spPr>
          <a:xfrm>
            <a:off x="4007768" y="332656"/>
            <a:ext cx="386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Inclusão da chave 60</a:t>
            </a:r>
            <a:endParaRPr lang="pt-BR" sz="2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04" name="Picture 4">
            <a:extLst>
              <a:ext uri="{FF2B5EF4-FFF2-40B4-BE49-F238E27FC236}">
                <a16:creationId xmlns:a16="http://schemas.microsoft.com/office/drawing/2014/main" id="{A07FA4F9-D4E8-AD38-96F7-18D388CDE6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7" b="19038"/>
          <a:stretch/>
        </p:blipFill>
        <p:spPr>
          <a:xfrm>
            <a:off x="2229724" y="3038568"/>
            <a:ext cx="8666394" cy="2880320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17F89873-B045-C145-4825-BA1A7EB4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203FF-CB7A-43B2-9DE1-83227DA66FB2}" type="slidenum">
              <a:rPr lang="pt-BR" altLang="pt-BR"/>
              <a:pPr/>
              <a:t>18</a:t>
            </a:fld>
            <a:endParaRPr lang="pt-BR" altLang="pt-BR"/>
          </a:p>
        </p:txBody>
      </p:sp>
      <p:pic>
        <p:nvPicPr>
          <p:cNvPr id="307205" name="Picture 5">
            <a:extLst>
              <a:ext uri="{FF2B5EF4-FFF2-40B4-BE49-F238E27FC236}">
                <a16:creationId xmlns:a16="http://schemas.microsoft.com/office/drawing/2014/main" id="{7F77771B-E013-CF8C-5A39-DD3BC3EBA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53" b="27625"/>
          <a:stretch>
            <a:fillRect/>
          </a:stretch>
        </p:blipFill>
        <p:spPr bwMode="auto">
          <a:xfrm>
            <a:off x="2447925" y="932988"/>
            <a:ext cx="7369175" cy="196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0989E83-F5BB-C569-DEDE-2410B9E56D85}"/>
              </a:ext>
            </a:extLst>
          </p:cNvPr>
          <p:cNvSpPr txBox="1"/>
          <p:nvPr/>
        </p:nvSpPr>
        <p:spPr>
          <a:xfrm>
            <a:off x="4199131" y="332656"/>
            <a:ext cx="3866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Inclusão da chave 20</a:t>
            </a:r>
            <a:endParaRPr lang="pt-BR" sz="24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0848E59F-D0B8-CD5E-1175-DDAD840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4FC99-55A2-491B-91CE-A194788F3F61}" type="slidenum">
              <a:rPr lang="pt-BR" altLang="pt-BR"/>
              <a:pPr/>
              <a:t>19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1D6894-5B33-A12D-5712-77BCC38AA80B}"/>
              </a:ext>
            </a:extLst>
          </p:cNvPr>
          <p:cNvSpPr txBox="1"/>
          <p:nvPr/>
        </p:nvSpPr>
        <p:spPr>
          <a:xfrm>
            <a:off x="263352" y="188640"/>
            <a:ext cx="6683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  <a:cs typeface="Times New Roman" panose="02020603050405020304" pitchFamily="18" charset="0"/>
              </a:rPr>
              <a:t>Exclusão de Registros em Árvores B</a:t>
            </a:r>
            <a:endParaRPr lang="pt-BR" sz="28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795A4A2-85E6-5773-68B6-FD627656C3E4}"/>
              </a:ext>
            </a:extLst>
          </p:cNvPr>
          <p:cNvSpPr txBox="1"/>
          <p:nvPr/>
        </p:nvSpPr>
        <p:spPr>
          <a:xfrm>
            <a:off x="263352" y="1124744"/>
            <a:ext cx="11161240" cy="1588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Inicia com a busca de um registro com a chave a excluir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Se o registro for encontrado em página terminal, processa-se a exclusão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Caso contrário o registro deve ser excluído e, em seu lugar na página não terminal deve ficar seu sucessor imediato que esteja em página terminal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 população da página aonde estava o registro a excluir não se altera mas a população da folha que continha seu sucessor diminui</a:t>
            </a:r>
            <a:endParaRPr lang="pt-BR" altLang="pt-BR" sz="1800" dirty="0">
              <a:latin typeface="Tahom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FBEF944-49CD-B3C0-0793-4B5A1EC735D5}"/>
              </a:ext>
            </a:extLst>
          </p:cNvPr>
          <p:cNvSpPr txBox="1"/>
          <p:nvPr/>
        </p:nvSpPr>
        <p:spPr>
          <a:xfrm>
            <a:off x="1415480" y="3105455"/>
            <a:ext cx="1015312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229743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retirada de uma chave em página terminal consiste na reorganização do nó em questão e na verificação da ordem desse nó que, exceto a raiz, deve ter no mínimo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M/2 -1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chaves.</a:t>
            </a:r>
          </a:p>
          <a:p>
            <a:pPr marL="342900" marR="229743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decréscimo de população pode provocar o surgimento de páginas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sub-povoadas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isto é, com população inferior a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M/2 -1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, sendo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ordem da árvore B.</a:t>
            </a:r>
          </a:p>
          <a:p>
            <a:pPr marL="342900" marR="2297430" lvl="0" indent="-342900" algn="just"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sub-povoamento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ou "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underflow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" deve ser resolvido por redistribuição de registros entre páginas. Quando isto não for possível deve-se recorrer à concatenação de páginas.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5D29C1-AC1E-74B5-8DDC-5A98C8ADD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E85D9-70F8-4118-8EC3-51CC88F90EB3}" type="slidenum">
              <a:rPr lang="pt-BR" altLang="pt-BR" smtClean="0"/>
              <a:pPr/>
              <a:t>2</a:t>
            </a:fld>
            <a:endParaRPr lang="pt-BR" alt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C1CF4F-64FD-8129-F743-035677A64526}"/>
              </a:ext>
            </a:extLst>
          </p:cNvPr>
          <p:cNvSpPr txBox="1"/>
          <p:nvPr/>
        </p:nvSpPr>
        <p:spPr>
          <a:xfrm>
            <a:off x="937321" y="781867"/>
            <a:ext cx="11271016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800" dirty="0"/>
              <a:t>1 - Árvore B:</a:t>
            </a:r>
          </a:p>
          <a:p>
            <a:r>
              <a:rPr lang="pt-BR" sz="2800" dirty="0"/>
              <a:t>	1.1 – Conceito</a:t>
            </a:r>
          </a:p>
          <a:p>
            <a:r>
              <a:rPr lang="pt-BR" sz="2800" dirty="0"/>
              <a:t>	1.2 – Definição</a:t>
            </a:r>
          </a:p>
          <a:p>
            <a:r>
              <a:rPr lang="pt-BR" sz="2800" dirty="0"/>
              <a:t>	1.3 – Limites</a:t>
            </a:r>
          </a:p>
          <a:p>
            <a:r>
              <a:rPr lang="pt-BR" sz="2800" dirty="0"/>
              <a:t>	1.4 – Nós</a:t>
            </a:r>
          </a:p>
          <a:p>
            <a:r>
              <a:rPr lang="pt-BR" sz="2800" dirty="0"/>
              <a:t>	1.5 – Busca</a:t>
            </a:r>
          </a:p>
          <a:p>
            <a:r>
              <a:rPr lang="pt-BR" sz="2800" dirty="0"/>
              <a:t>	1.6 – Inclusão e Exclusão de registros</a:t>
            </a:r>
          </a:p>
          <a:p>
            <a:r>
              <a:rPr lang="pt-BR" sz="2800" dirty="0"/>
              <a:t>2 – Árvore B+</a:t>
            </a:r>
          </a:p>
          <a:p>
            <a:r>
              <a:rPr lang="pt-BR" sz="2800" dirty="0"/>
              <a:t>	2.1 – Conceito</a:t>
            </a:r>
          </a:p>
          <a:p>
            <a:r>
              <a:rPr lang="pt-BR" sz="2800" dirty="0"/>
              <a:t>	2.2 – Propriedades</a:t>
            </a:r>
          </a:p>
          <a:p>
            <a:r>
              <a:rPr lang="pt-BR" sz="2800" dirty="0"/>
              <a:t>	2.3 – Inclusão e Exclusão</a:t>
            </a:r>
          </a:p>
          <a:p>
            <a:r>
              <a:rPr lang="pt-BR" sz="2800" dirty="0"/>
              <a:t>3 – Comparação de Árvores B &amp; B+</a:t>
            </a:r>
          </a:p>
          <a:p>
            <a:r>
              <a:rPr lang="pt-BR" sz="2800" dirty="0"/>
              <a:t>4 - Exercícios</a:t>
            </a:r>
          </a:p>
          <a:p>
            <a:endParaRPr lang="pt-BR" sz="2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6C42A7-96B8-2259-656A-D619F87D026F}"/>
              </a:ext>
            </a:extLst>
          </p:cNvPr>
          <p:cNvSpPr txBox="1"/>
          <p:nvPr/>
        </p:nvSpPr>
        <p:spPr>
          <a:xfrm>
            <a:off x="211113" y="46462"/>
            <a:ext cx="19656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Assuntos:</a:t>
            </a:r>
          </a:p>
        </p:txBody>
      </p:sp>
    </p:spTree>
    <p:extLst>
      <p:ext uri="{BB962C8B-B14F-4D97-AF65-F5344CB8AC3E}">
        <p14:creationId xmlns:p14="http://schemas.microsoft.com/office/powerpoint/2010/main" val="239187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382B3266-3C21-FCB1-A6EC-41CB6496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AE9C-6177-4466-8615-264345261810}" type="slidenum">
              <a:rPr lang="pt-BR" altLang="pt-BR"/>
              <a:pPr/>
              <a:t>20</a:t>
            </a:fld>
            <a:endParaRPr lang="pt-BR" alt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5F5A9A-B3C1-3FE4-0090-4A20689534A1}"/>
              </a:ext>
            </a:extLst>
          </p:cNvPr>
          <p:cNvSpPr txBox="1"/>
          <p:nvPr/>
        </p:nvSpPr>
        <p:spPr>
          <a:xfrm>
            <a:off x="27556" y="221417"/>
            <a:ext cx="859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Exemplo de exclusão de registros em árvore B</a:t>
            </a:r>
            <a:endParaRPr lang="pt-BR" sz="28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AF8466E-06F0-0770-1122-7DB558B01AA5}"/>
              </a:ext>
            </a:extLst>
          </p:cNvPr>
          <p:cNvSpPr txBox="1"/>
          <p:nvPr/>
        </p:nvSpPr>
        <p:spPr>
          <a:xfrm>
            <a:off x="191344" y="1052736"/>
            <a:ext cx="11521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Há redistribuição quando páginas irmãs vizinhas da página </a:t>
            </a:r>
            <a:r>
              <a:rPr lang="pt-BR" altLang="pt-BR" dirty="0" err="1">
                <a:latin typeface="Tahoma" panose="020B0604030504040204" pitchFamily="34" charset="0"/>
                <a:cs typeface="Times New Roman" panose="02020603050405020304" pitchFamily="18" charset="0"/>
              </a:rPr>
              <a:t>sub-povoada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 têm condições de ceder registros para esta última</a:t>
            </a:r>
          </a:p>
          <a:p>
            <a:pPr marL="285750" indent="-28575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Na redistribuição (rotações RR e LL) a estrutura da árvore não é mudada, muito embora o registro separador no ancestral comum seja alterado</a:t>
            </a:r>
          </a:p>
          <a:p>
            <a:pPr marL="285750" indent="-28575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A concatenação de nós é operação oposta à operação de partição e é feita quando não se pode fazer a redistribuição</a:t>
            </a:r>
          </a:p>
          <a:p>
            <a:pPr marL="285750" indent="-28575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A página concatenada engloba a página </a:t>
            </a:r>
            <a:r>
              <a:rPr lang="pt-BR" altLang="pt-BR" dirty="0" err="1">
                <a:latin typeface="Tahoma" panose="020B0604030504040204" pitchFamily="34" charset="0"/>
                <a:cs typeface="Times New Roman" panose="02020603050405020304" pitchFamily="18" charset="0"/>
              </a:rPr>
              <a:t>sub-povoada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, uma de suas irmãs e o registro separador no pai (ou mãe) comum que, em </a:t>
            </a:r>
            <a:r>
              <a:rPr lang="pt-BR" altLang="pt-BR" dirty="0" err="1">
                <a:latin typeface="Tahoma" panose="020B0604030504040204" pitchFamily="34" charset="0"/>
                <a:cs typeface="Times New Roman" panose="02020603050405020304" pitchFamily="18" charset="0"/>
              </a:rPr>
              <a:t>conseqüência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, é removido da página ancestral</a:t>
            </a:r>
          </a:p>
          <a:p>
            <a:pPr marL="285750" indent="-28575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Esta última remoção pode acarretar uma redistribuição ou um "</a:t>
            </a:r>
            <a:r>
              <a:rPr lang="pt-BR" altLang="pt-BR" dirty="0" err="1">
                <a:latin typeface="Tahoma" panose="020B0604030504040204" pitchFamily="34" charset="0"/>
                <a:cs typeface="Times New Roman" panose="02020603050405020304" pitchFamily="18" charset="0"/>
              </a:rPr>
              <a:t>underflow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" na página ancestral e isto pode propagar-se até a raiz, quando a árvore tem sua altura diminuída.</a:t>
            </a:r>
            <a:endParaRPr lang="pt-BR" altLang="pt-BR" dirty="0">
              <a:latin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25CEB8-19FB-42BF-4A1B-0249210133E5}"/>
              </a:ext>
            </a:extLst>
          </p:cNvPr>
          <p:cNvSpPr txBox="1"/>
          <p:nvPr/>
        </p:nvSpPr>
        <p:spPr>
          <a:xfrm>
            <a:off x="191344" y="3638059"/>
            <a:ext cx="115212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 árvore B de ordem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5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(ou seja com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2 ,3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ou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4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registros por página) que se segue deve sofrer a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exclusão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dos registros de chaves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70, 95, 130, 60, 20, 120</a:t>
            </a:r>
            <a:endParaRPr lang="pt-BR" altLang="pt-BR" sz="18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324" name="Picture 4">
            <a:extLst>
              <a:ext uri="{FF2B5EF4-FFF2-40B4-BE49-F238E27FC236}">
                <a16:creationId xmlns:a16="http://schemas.microsoft.com/office/drawing/2014/main" id="{34BCDAC0-3812-136C-3F65-753D181247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82"/>
          <a:stretch>
            <a:fillRect/>
          </a:stretch>
        </p:blipFill>
        <p:spPr>
          <a:xfrm>
            <a:off x="275692" y="1381383"/>
            <a:ext cx="11640616" cy="3255980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6A7A6D64-A885-E427-B56F-7B13BB910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FEB23-9252-4CC2-9A3B-4A26618A5B95}" type="slidenum">
              <a:rPr lang="pt-BR" altLang="pt-BR"/>
              <a:pPr/>
              <a:t>21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5560C7E-EE96-D941-C7ED-7D8A1BF2B509}"/>
              </a:ext>
            </a:extLst>
          </p:cNvPr>
          <p:cNvSpPr txBox="1"/>
          <p:nvPr/>
        </p:nvSpPr>
        <p:spPr>
          <a:xfrm>
            <a:off x="3724164" y="836712"/>
            <a:ext cx="4743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Situação inicial da árvore</a:t>
            </a:r>
            <a:endParaRPr lang="pt-BR" sz="2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348" name="Picture 4">
            <a:extLst>
              <a:ext uri="{FF2B5EF4-FFF2-40B4-BE49-F238E27FC236}">
                <a16:creationId xmlns:a16="http://schemas.microsoft.com/office/drawing/2014/main" id="{4CF3FD39-574B-71A3-0A2A-F38822C212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23"/>
          <a:stretch/>
        </p:blipFill>
        <p:spPr>
          <a:xfrm>
            <a:off x="670351" y="4196202"/>
            <a:ext cx="11268864" cy="2638279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4D3E6090-6C7B-1EA7-ECD5-2DC22EF78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5086C4-F438-4E47-8517-62CDE4F1DD14}" type="slidenum">
              <a:rPr lang="pt-BR" altLang="pt-BR"/>
              <a:pPr/>
              <a:t>22</a:t>
            </a:fld>
            <a:endParaRPr lang="pt-BR" altLang="pt-BR"/>
          </a:p>
        </p:txBody>
      </p:sp>
      <p:pic>
        <p:nvPicPr>
          <p:cNvPr id="313349" name="Picture 5">
            <a:extLst>
              <a:ext uri="{FF2B5EF4-FFF2-40B4-BE49-F238E27FC236}">
                <a16:creationId xmlns:a16="http://schemas.microsoft.com/office/drawing/2014/main" id="{CB38256D-A095-0227-B792-971B9B98F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782"/>
          <a:stretch>
            <a:fillRect/>
          </a:stretch>
        </p:blipFill>
        <p:spPr bwMode="auto">
          <a:xfrm>
            <a:off x="767408" y="790721"/>
            <a:ext cx="11074750" cy="2638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9AD921F-F417-82D7-6B64-2B12FC4DC79E}"/>
              </a:ext>
            </a:extLst>
          </p:cNvPr>
          <p:cNvSpPr txBox="1"/>
          <p:nvPr/>
        </p:nvSpPr>
        <p:spPr>
          <a:xfrm>
            <a:off x="4137880" y="329056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Exclusão da chave 70</a:t>
            </a:r>
            <a:endParaRPr lang="pt-BR" sz="2400" b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D9C30AE-C6BF-DEC1-7915-24B700AC1D38}"/>
              </a:ext>
            </a:extLst>
          </p:cNvPr>
          <p:cNvSpPr/>
          <p:nvPr/>
        </p:nvSpPr>
        <p:spPr>
          <a:xfrm>
            <a:off x="4943872" y="2924944"/>
            <a:ext cx="432048" cy="4616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372" name="Picture 4">
            <a:extLst>
              <a:ext uri="{FF2B5EF4-FFF2-40B4-BE49-F238E27FC236}">
                <a16:creationId xmlns:a16="http://schemas.microsoft.com/office/drawing/2014/main" id="{A9FC759B-D2BF-17E5-8680-B6F53A6946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4" b="23564"/>
          <a:stretch/>
        </p:blipFill>
        <p:spPr>
          <a:xfrm>
            <a:off x="913774" y="3681530"/>
            <a:ext cx="10770768" cy="2376265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00A2D154-14A8-2058-07D6-539EE9AC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32F12-12C5-4CF1-AD51-0B1D20F7620A}" type="slidenum">
              <a:rPr lang="pt-BR" altLang="pt-BR"/>
              <a:pPr/>
              <a:t>23</a:t>
            </a:fld>
            <a:endParaRPr lang="pt-BR" altLang="pt-BR"/>
          </a:p>
        </p:txBody>
      </p:sp>
      <p:pic>
        <p:nvPicPr>
          <p:cNvPr id="314373" name="Picture 5">
            <a:extLst>
              <a:ext uri="{FF2B5EF4-FFF2-40B4-BE49-F238E27FC236}">
                <a16:creationId xmlns:a16="http://schemas.microsoft.com/office/drawing/2014/main" id="{40A01181-1000-2968-8E44-1D31EE96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41"/>
          <a:stretch>
            <a:fillRect/>
          </a:stretch>
        </p:blipFill>
        <p:spPr bwMode="auto">
          <a:xfrm>
            <a:off x="1847528" y="718756"/>
            <a:ext cx="8915400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437FDBC-7346-56D5-A0D6-6905D040BA52}"/>
              </a:ext>
            </a:extLst>
          </p:cNvPr>
          <p:cNvSpPr txBox="1"/>
          <p:nvPr/>
        </p:nvSpPr>
        <p:spPr>
          <a:xfrm>
            <a:off x="4148992" y="257091"/>
            <a:ext cx="389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Exclusão da chave 95</a:t>
            </a:r>
            <a:endParaRPr lang="pt-BR" sz="2400" b="1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98AEE7B-F9BA-4BC1-C20F-4A069E5EC027}"/>
              </a:ext>
            </a:extLst>
          </p:cNvPr>
          <p:cNvSpPr/>
          <p:nvPr/>
        </p:nvSpPr>
        <p:spPr>
          <a:xfrm>
            <a:off x="5879976" y="836712"/>
            <a:ext cx="504056" cy="46166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20" name="Picture 4">
            <a:extLst>
              <a:ext uri="{FF2B5EF4-FFF2-40B4-BE49-F238E27FC236}">
                <a16:creationId xmlns:a16="http://schemas.microsoft.com/office/drawing/2014/main" id="{2E083715-5AA7-20CA-8C92-659739E7AA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59" b="22716"/>
          <a:stretch/>
        </p:blipFill>
        <p:spPr>
          <a:xfrm>
            <a:off x="1209040" y="3383079"/>
            <a:ext cx="9773920" cy="2664296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6BF263EE-F1FC-BFCF-E329-CDD80C606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09C7B-46B8-4EBB-A79D-67117D7DA0AE}" type="slidenum">
              <a:rPr lang="pt-BR" altLang="pt-BR"/>
              <a:pPr/>
              <a:t>24</a:t>
            </a:fld>
            <a:endParaRPr lang="pt-BR" altLang="pt-BR"/>
          </a:p>
        </p:txBody>
      </p:sp>
      <p:pic>
        <p:nvPicPr>
          <p:cNvPr id="316421" name="Picture 5">
            <a:extLst>
              <a:ext uri="{FF2B5EF4-FFF2-40B4-BE49-F238E27FC236}">
                <a16:creationId xmlns:a16="http://schemas.microsoft.com/office/drawing/2014/main" id="{66983596-9F33-07C1-C8BB-F3967C2F6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2" b="26065"/>
          <a:stretch>
            <a:fillRect/>
          </a:stretch>
        </p:blipFill>
        <p:spPr bwMode="auto">
          <a:xfrm>
            <a:off x="1873501" y="961672"/>
            <a:ext cx="8896350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A7013FF-4FC7-6D7B-039C-97E717A4F693}"/>
              </a:ext>
            </a:extLst>
          </p:cNvPr>
          <p:cNvSpPr txBox="1"/>
          <p:nvPr/>
        </p:nvSpPr>
        <p:spPr>
          <a:xfrm>
            <a:off x="4223792" y="255708"/>
            <a:ext cx="41957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Exclusão da chave 60</a:t>
            </a:r>
            <a:endParaRPr lang="pt-BR" sz="2400" b="1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503C80DB-EB22-EFDA-F2A9-D4F7F8B5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4C31-97D5-41EB-A19F-F50E65DB75B2}" type="slidenum">
              <a:rPr lang="pt-BR" altLang="pt-BR"/>
              <a:pPr/>
              <a:t>25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D16F12D-EC81-AF46-ECE6-97D5E8A7C557}"/>
              </a:ext>
            </a:extLst>
          </p:cNvPr>
          <p:cNvSpPr txBox="1"/>
          <p:nvPr/>
        </p:nvSpPr>
        <p:spPr>
          <a:xfrm>
            <a:off x="1812989" y="260648"/>
            <a:ext cx="872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  <a:cs typeface="Times New Roman" panose="02020603050405020304" pitchFamily="18" charset="0"/>
              </a:rPr>
              <a:t>Árvore B após a exclusão do registro de chave 20</a:t>
            </a:r>
            <a:endParaRPr lang="pt-BR" sz="24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9542788-ECDC-532E-0E8D-2EDFBACDE2C3}"/>
              </a:ext>
            </a:extLst>
          </p:cNvPr>
          <p:cNvSpPr txBox="1"/>
          <p:nvPr/>
        </p:nvSpPr>
        <p:spPr>
          <a:xfrm>
            <a:off x="483587" y="1412776"/>
            <a:ext cx="11387476" cy="2142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 página ( . 10 . 20 . )  torna-se  muito  pequena . Não há irmãs vizinhas com registros para a redistribuição .</a:t>
            </a:r>
          </a:p>
          <a:p>
            <a:pPr>
              <a:lnSpc>
                <a:spcPct val="80000"/>
              </a:lnSpc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Concatenam-se a página </a:t>
            </a:r>
            <a:r>
              <a:rPr lang="pt-BR" altLang="pt-BR" sz="1800" dirty="0" err="1">
                <a:latin typeface="Tahoma" panose="020B0604030504040204" pitchFamily="34" charset="0"/>
                <a:cs typeface="Times New Roman" panose="02020603050405020304" pitchFamily="18" charset="0"/>
              </a:rPr>
              <a:t>sub-povoada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, uma irmã e a mãe .</a:t>
            </a:r>
          </a:p>
          <a:p>
            <a:pPr>
              <a:lnSpc>
                <a:spcPct val="80000"/>
              </a:lnSpc>
            </a:pPr>
            <a:endParaRPr lang="pt-BR" altLang="pt-BR" sz="1800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( . 25 . 45 . ) torna-se  muito  pequena  e não cabe a  redistribuição . </a:t>
            </a:r>
          </a:p>
          <a:p>
            <a:pPr>
              <a:lnSpc>
                <a:spcPct val="80000"/>
              </a:lnSpc>
            </a:pPr>
            <a:endParaRPr lang="pt-BR" altLang="pt-BR" sz="1800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Concatenam-se a página </a:t>
            </a:r>
            <a:r>
              <a:rPr lang="pt-BR" altLang="pt-BR" sz="1800" dirty="0" err="1">
                <a:latin typeface="Tahoma" panose="020B0604030504040204" pitchFamily="34" charset="0"/>
                <a:cs typeface="Times New Roman" panose="02020603050405020304" pitchFamily="18" charset="0"/>
              </a:rPr>
              <a:t>sub-povoada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, uma irmã e a mãe .</a:t>
            </a:r>
          </a:p>
          <a:p>
            <a:pPr>
              <a:lnSpc>
                <a:spcPct val="80000"/>
              </a:lnSpc>
            </a:pPr>
            <a:endParaRPr lang="pt-BR" altLang="pt-BR" sz="1800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 árvore decresce.</a:t>
            </a:r>
            <a:endParaRPr lang="pt-BR" altLang="pt-BR" sz="1800" dirty="0">
              <a:latin typeface="Tahoma" panose="020B0604030504040204" pitchFamily="34" charset="0"/>
            </a:endParaRPr>
          </a:p>
          <a:p>
            <a:endParaRPr lang="pt-BR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468" name="Picture 4">
            <a:extLst>
              <a:ext uri="{FF2B5EF4-FFF2-40B4-BE49-F238E27FC236}">
                <a16:creationId xmlns:a16="http://schemas.microsoft.com/office/drawing/2014/main" id="{7451EEC5-4659-095A-F63C-7268484D30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97" b="18889"/>
          <a:stretch/>
        </p:blipFill>
        <p:spPr>
          <a:xfrm>
            <a:off x="1160458" y="4304183"/>
            <a:ext cx="9855205" cy="1944217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87E6DE96-29AE-0CE2-CB28-01DAC1831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F1DD1-6BE5-4DF2-89EC-434ED76A1D96}" type="slidenum">
              <a:rPr lang="pt-BR" altLang="pt-BR"/>
              <a:pPr/>
              <a:t>26</a:t>
            </a:fld>
            <a:endParaRPr lang="pt-BR" altLang="pt-BR"/>
          </a:p>
        </p:txBody>
      </p:sp>
      <p:pic>
        <p:nvPicPr>
          <p:cNvPr id="318469" name="Picture 5">
            <a:extLst>
              <a:ext uri="{FF2B5EF4-FFF2-40B4-BE49-F238E27FC236}">
                <a16:creationId xmlns:a16="http://schemas.microsoft.com/office/drawing/2014/main" id="{9A957C37-B378-3D0F-BEC9-6CB000C3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2" b="28113"/>
          <a:stretch>
            <a:fillRect/>
          </a:stretch>
        </p:blipFill>
        <p:spPr bwMode="auto">
          <a:xfrm>
            <a:off x="1662111" y="1052736"/>
            <a:ext cx="8851900" cy="223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BD1117F-3FB4-6AA8-CB20-A871EA791029}"/>
              </a:ext>
            </a:extLst>
          </p:cNvPr>
          <p:cNvSpPr txBox="1"/>
          <p:nvPr/>
        </p:nvSpPr>
        <p:spPr>
          <a:xfrm>
            <a:off x="3803014" y="305797"/>
            <a:ext cx="45859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Exclusão da chave 20</a:t>
            </a:r>
            <a:endParaRPr lang="pt-BR" sz="24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492" name="Picture 4">
            <a:extLst>
              <a:ext uri="{FF2B5EF4-FFF2-40B4-BE49-F238E27FC236}">
                <a16:creationId xmlns:a16="http://schemas.microsoft.com/office/drawing/2014/main" id="{E6E7B2D7-2CC8-6BC5-F759-EDD6472092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4" b="29623"/>
          <a:stretch/>
        </p:blipFill>
        <p:spPr>
          <a:xfrm>
            <a:off x="311721" y="3924157"/>
            <a:ext cx="10972545" cy="1973856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B3C69A93-1FC1-4788-E1DC-CF05F385F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B4202-D025-4FC6-98D8-4E484AED04FA}" type="slidenum">
              <a:rPr lang="pt-BR" altLang="pt-BR"/>
              <a:pPr/>
              <a:t>27</a:t>
            </a:fld>
            <a:endParaRPr lang="pt-BR" altLang="pt-BR"/>
          </a:p>
        </p:txBody>
      </p:sp>
      <p:pic>
        <p:nvPicPr>
          <p:cNvPr id="319493" name="Picture 5">
            <a:extLst>
              <a:ext uri="{FF2B5EF4-FFF2-40B4-BE49-F238E27FC236}">
                <a16:creationId xmlns:a16="http://schemas.microsoft.com/office/drawing/2014/main" id="{AA455885-62A4-6812-CAF7-450121AFD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01" b="27940"/>
          <a:stretch>
            <a:fillRect/>
          </a:stretch>
        </p:blipFill>
        <p:spPr bwMode="auto">
          <a:xfrm>
            <a:off x="407368" y="1101020"/>
            <a:ext cx="11581546" cy="183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2104C21-14DC-A4FC-28F3-E6482D79A821}"/>
              </a:ext>
            </a:extLst>
          </p:cNvPr>
          <p:cNvSpPr txBox="1"/>
          <p:nvPr/>
        </p:nvSpPr>
        <p:spPr>
          <a:xfrm>
            <a:off x="4079776" y="338112"/>
            <a:ext cx="42484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Exclusão da chave 120</a:t>
            </a:r>
            <a:endParaRPr lang="pt-BR" sz="2400" b="1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4DA36361-6747-B53E-61D6-B813F6BCE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F29260-46B3-43CE-AF36-B7BA20BB2875}" type="slidenum">
              <a:rPr lang="pt-BR" altLang="pt-BR"/>
              <a:pPr/>
              <a:t>28</a:t>
            </a:fld>
            <a:endParaRPr lang="pt-BR" alt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9DDE69A-AEC1-E31E-6D3F-C9DF117D726E}"/>
              </a:ext>
            </a:extLst>
          </p:cNvPr>
          <p:cNvSpPr txBox="1"/>
          <p:nvPr/>
        </p:nvSpPr>
        <p:spPr>
          <a:xfrm>
            <a:off x="4871864" y="188640"/>
            <a:ext cx="2877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Árvores B+</a:t>
            </a:r>
            <a:endParaRPr lang="pt-BR" sz="24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9AB6A-4210-72E8-BD77-C72561BEE0F2}"/>
              </a:ext>
            </a:extLst>
          </p:cNvPr>
          <p:cNvSpPr txBox="1"/>
          <p:nvPr/>
        </p:nvSpPr>
        <p:spPr>
          <a:xfrm>
            <a:off x="191344" y="1124744"/>
            <a:ext cx="11280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As páginas terminais não tem campos de ponteiros para descendentes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As páginas não terminais (indexadoras) não necessitam de ponteiros para registros do arquivo principal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Sua aplicação típica ocorre quando é frequente a necessidade de processamento sequencial dos registros.</a:t>
            </a:r>
            <a:endParaRPr lang="pt-BR" altLang="pt-BR" sz="1800" dirty="0">
              <a:latin typeface="Tahom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EBE915-09DB-71D7-7DC0-D9E1B9DF7013}"/>
              </a:ext>
            </a:extLst>
          </p:cNvPr>
          <p:cNvSpPr txBox="1"/>
          <p:nvPr/>
        </p:nvSpPr>
        <p:spPr>
          <a:xfrm>
            <a:off x="4951" y="2291680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Exemplo de árvore B+</a:t>
            </a:r>
            <a:endParaRPr lang="pt-BR" sz="2400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832E688-C0BF-54E2-FD9E-20CB97FE9820}"/>
              </a:ext>
            </a:extLst>
          </p:cNvPr>
          <p:cNvSpPr txBox="1"/>
          <p:nvPr/>
        </p:nvSpPr>
        <p:spPr>
          <a:xfrm>
            <a:off x="328150" y="2963587"/>
            <a:ext cx="11456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Árvore 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B+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de ordem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na qual as páginas indexadoras podem conter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ou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registros (ordem 3) e as páginas terminais podem conter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ou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registros (ordem 4)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665BBF5-9474-1635-C544-95A5757AC94E}"/>
              </a:ext>
            </a:extLst>
          </p:cNvPr>
          <p:cNvGrpSpPr/>
          <p:nvPr/>
        </p:nvGrpSpPr>
        <p:grpSpPr>
          <a:xfrm>
            <a:off x="1424358" y="3789041"/>
            <a:ext cx="8789617" cy="2556198"/>
            <a:chOff x="1424358" y="3789041"/>
            <a:chExt cx="8789617" cy="2556198"/>
          </a:xfrm>
        </p:grpSpPr>
        <p:graphicFrame>
          <p:nvGraphicFramePr>
            <p:cNvPr id="12" name="Objeto 11">
              <a:extLst>
                <a:ext uri="{FF2B5EF4-FFF2-40B4-BE49-F238E27FC236}">
                  <a16:creationId xmlns:a16="http://schemas.microsoft.com/office/drawing/2014/main" id="{CC4A82F8-8108-FF95-0BF6-A06A311A221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3511985"/>
                </p:ext>
              </p:extLst>
            </p:nvPr>
          </p:nvGraphicFramePr>
          <p:xfrm>
            <a:off x="1424358" y="3789041"/>
            <a:ext cx="8789617" cy="25561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5309921" imgH="1545336" progId="CDraw4">
                    <p:embed/>
                  </p:oleObj>
                </mc:Choice>
                <mc:Fallback>
                  <p:oleObj r:id="rId3" imgW="5309921" imgH="1545336" progId="CDraw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4358" y="3789041"/>
                          <a:ext cx="8789617" cy="255619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A14DE10B-B1D1-A640-1A5B-E2F0650FC176}"/>
                </a:ext>
              </a:extLst>
            </p:cNvPr>
            <p:cNvSpPr/>
            <p:nvPr/>
          </p:nvSpPr>
          <p:spPr>
            <a:xfrm>
              <a:off x="3863752" y="5661248"/>
              <a:ext cx="2736304" cy="6839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7A43A08E-5655-A951-A5E3-C0AED520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C55CB-7512-4B90-9760-B87AF948AE5C}" type="slidenum">
              <a:rPr lang="pt-BR" altLang="pt-BR"/>
              <a:pPr/>
              <a:t>29</a:t>
            </a:fld>
            <a:endParaRPr lang="pt-BR" alt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1FD672-DAA0-4238-E96E-70B2E145F229}"/>
              </a:ext>
            </a:extLst>
          </p:cNvPr>
          <p:cNvSpPr txBox="1"/>
          <p:nvPr/>
        </p:nvSpPr>
        <p:spPr>
          <a:xfrm>
            <a:off x="119336" y="188640"/>
            <a:ext cx="79928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  <a:cs typeface="Times New Roman" panose="02020603050405020304" pitchFamily="18" charset="0"/>
              </a:rPr>
              <a:t>Propriedades de Árvores B+ de ordem M</a:t>
            </a:r>
            <a:endParaRPr lang="pt-BR" sz="28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75789C9-A40D-95A6-3510-3B6B57E537D3}"/>
              </a:ext>
            </a:extLst>
          </p:cNvPr>
          <p:cNvSpPr txBox="1"/>
          <p:nvPr/>
        </p:nvSpPr>
        <p:spPr>
          <a:xfrm>
            <a:off x="407368" y="1268760"/>
            <a:ext cx="10441160" cy="252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80000"/>
              </a:lnSpc>
              <a:buFontTx/>
              <a:buAutoNum type="arabicParenR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 raiz tem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0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ou entre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M/2 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filhos.</a:t>
            </a:r>
          </a:p>
          <a:p>
            <a:pPr algn="just">
              <a:lnSpc>
                <a:spcPct val="80000"/>
              </a:lnSpc>
            </a:pPr>
            <a:endParaRPr lang="pt-BR" altLang="pt-BR" sz="1800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Tx/>
              <a:buNone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2) Todas as páginas com exceção da raiz e das páginas terminais tem no mínimo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 M/2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 filhos e no máximo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filhos.</a:t>
            </a:r>
          </a:p>
          <a:p>
            <a:pPr algn="just">
              <a:lnSpc>
                <a:spcPct val="80000"/>
              </a:lnSpc>
              <a:buFontTx/>
              <a:buNone/>
            </a:pPr>
            <a:endParaRPr lang="pt-BR" altLang="pt-BR" sz="1800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Tx/>
              <a:buNone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3) Todas as páginas terminais aparecem no mesmo nível, ou seja estão à mesma distância da raiz.</a:t>
            </a:r>
          </a:p>
          <a:p>
            <a:pPr algn="just">
              <a:lnSpc>
                <a:spcPct val="80000"/>
              </a:lnSpc>
              <a:buFontTx/>
              <a:buNone/>
            </a:pPr>
            <a:endParaRPr lang="pt-BR" altLang="pt-BR" sz="1800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Tx/>
              <a:buNone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4) Uma página terminal com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K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filhos têm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K-1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chaves.</a:t>
            </a:r>
          </a:p>
          <a:p>
            <a:pPr algn="just">
              <a:lnSpc>
                <a:spcPct val="80000"/>
              </a:lnSpc>
              <a:buFontTx/>
              <a:buNone/>
            </a:pPr>
            <a:endParaRPr lang="pt-BR" altLang="pt-BR" sz="1800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  <a:buFontTx/>
              <a:buNone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5) Páginas terminais representam o conjunto de sequencia de dados do arquivo e são concatenadas juntos.</a:t>
            </a:r>
            <a:endParaRPr lang="pt-BR" altLang="pt-BR" sz="18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B53DA8D5-4AAC-C271-FB40-C8106430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E9615-44CA-4A6D-8C9C-65684520C95C}" type="slidenum">
              <a:rPr lang="pt-BR" altLang="pt-BR"/>
              <a:pPr/>
              <a:t>3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3D0984D-FDD9-1426-5DD1-D07AAF5F0CD4}"/>
              </a:ext>
            </a:extLst>
          </p:cNvPr>
          <p:cNvSpPr txBox="1"/>
          <p:nvPr/>
        </p:nvSpPr>
        <p:spPr>
          <a:xfrm>
            <a:off x="150253" y="1033202"/>
            <a:ext cx="10369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Árvores </a:t>
            </a:r>
            <a:r>
              <a:rPr lang="pt-BR" altLang="pt-BR" b="1" dirty="0">
                <a:latin typeface="Tahoma" panose="020B0604030504040204" pitchFamily="34" charset="0"/>
                <a:cs typeface="Times New Roman" panose="02020603050405020304" pitchFamily="18" charset="0"/>
              </a:rPr>
              <a:t>B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 são árvores de busca, de múltiplos caminhos, balanceadas e com eficientes mecanismos de </a:t>
            </a:r>
            <a:r>
              <a:rPr lang="pt-BR" altLang="pt-BR" dirty="0" err="1">
                <a:latin typeface="Tahoma" panose="020B0604030504040204" pitchFamily="34" charset="0"/>
                <a:cs typeface="Times New Roman" panose="02020603050405020304" pitchFamily="18" charset="0"/>
              </a:rPr>
              <a:t>auto-balanceamento</a:t>
            </a:r>
            <a:endParaRPr lang="pt-BR" altLang="pt-BR" dirty="0">
              <a:latin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1B4FD85-38C4-6852-D564-F0D33BA6A906}"/>
              </a:ext>
            </a:extLst>
          </p:cNvPr>
          <p:cNvSpPr txBox="1"/>
          <p:nvPr/>
        </p:nvSpPr>
        <p:spPr>
          <a:xfrm>
            <a:off x="144859" y="2872596"/>
            <a:ext cx="1159328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Uma árvore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B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de ordem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, é uma árvore de busca com as seguintes propriedades 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3363A9C-A6D1-A2B3-19D7-1A26F83D4588}"/>
              </a:ext>
            </a:extLst>
          </p:cNvPr>
          <p:cNvSpPr txBox="1"/>
          <p:nvPr/>
        </p:nvSpPr>
        <p:spPr>
          <a:xfrm>
            <a:off x="2753194" y="3450451"/>
            <a:ext cx="668561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Nenhum nó (ou página como normalmente é chamado)</a:t>
            </a: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tem mais de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filhos.</a:t>
            </a: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Excetuando-se a raiz e as folhas, todas as demais páginas </a:t>
            </a: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possuem, pelo menos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M/2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filhos.</a:t>
            </a: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menos que a árvore tenha apenas uma página, a raiz possui</a:t>
            </a: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pelo menos dois filhos.</a:t>
            </a: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Todas as folhas têm o mesmo nível, ou seja, estão à  </a:t>
            </a:r>
            <a:r>
              <a:rPr lang="pt-B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mesm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 distância da raiz.</a:t>
            </a: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Uma página não terminal com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filhos contém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k-1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registros. </a:t>
            </a: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</a:t>
            </a:r>
            <a:r>
              <a:rPr lang="pt-BR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- 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Uma página terminal contém, no mínimo, 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M/2 - 1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registro</a:t>
            </a:r>
          </a:p>
          <a:p>
            <a:pPr algn="just" hangingPunct="0"/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 e, no máximo</a:t>
            </a:r>
            <a:r>
              <a:rPr lang="pt-B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M-1</a:t>
            </a:r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registros.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B039C74-A1A9-93F9-FDE3-444729DC2877}"/>
              </a:ext>
            </a:extLst>
          </p:cNvPr>
          <p:cNvSpPr txBox="1"/>
          <p:nvPr/>
        </p:nvSpPr>
        <p:spPr>
          <a:xfrm>
            <a:off x="0" y="131661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Conceito</a:t>
            </a:r>
            <a:endParaRPr lang="pt-BR" sz="28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7A592A-7B61-F871-94B6-747D89818762}"/>
              </a:ext>
            </a:extLst>
          </p:cNvPr>
          <p:cNvSpPr txBox="1"/>
          <p:nvPr/>
        </p:nvSpPr>
        <p:spPr>
          <a:xfrm>
            <a:off x="144859" y="2120082"/>
            <a:ext cx="184698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Definição</a:t>
            </a:r>
          </a:p>
          <a:p>
            <a:endParaRPr lang="pt-BR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227C603E-44DE-4140-D721-FF7194F98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B2A95-1EE7-4858-A8D9-5E317BA06240}" type="slidenum">
              <a:rPr lang="pt-BR" altLang="pt-BR"/>
              <a:pPr/>
              <a:t>30</a:t>
            </a:fld>
            <a:endParaRPr lang="pt-BR" alt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05EA183-579F-F6C0-54E2-51DB6D7B52F5}"/>
              </a:ext>
            </a:extLst>
          </p:cNvPr>
          <p:cNvSpPr txBox="1"/>
          <p:nvPr/>
        </p:nvSpPr>
        <p:spPr>
          <a:xfrm>
            <a:off x="44978" y="378767"/>
            <a:ext cx="112332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dirty="0">
                <a:latin typeface="Verdana" panose="020B0604030504040204" pitchFamily="34" charset="0"/>
              </a:rPr>
              <a:t>Inclusão em árvore B+ de ordens 3 e 4 (index set  e </a:t>
            </a:r>
            <a:r>
              <a:rPr lang="pt-BR" altLang="pt-BR" sz="2400" dirty="0" err="1">
                <a:latin typeface="Verdana" panose="020B0604030504040204" pitchFamily="34" charset="0"/>
              </a:rPr>
              <a:t>sequence</a:t>
            </a:r>
            <a:r>
              <a:rPr lang="pt-BR" altLang="pt-BR" sz="2400" dirty="0">
                <a:latin typeface="Verdana" panose="020B0604030504040204" pitchFamily="34" charset="0"/>
              </a:rPr>
              <a:t> set)</a:t>
            </a: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A793E9-1C78-3D1F-6121-576DE1ED24A8}"/>
              </a:ext>
            </a:extLst>
          </p:cNvPr>
          <p:cNvSpPr txBox="1"/>
          <p:nvPr/>
        </p:nvSpPr>
        <p:spPr>
          <a:xfrm>
            <a:off x="188994" y="1196752"/>
            <a:ext cx="11089232" cy="18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Inicialmente exibe-se a Árvore B+ após a inclusão dos  registros de chaves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10, 95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125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Após a inclusão da chave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70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ocorre a divisão da página terminal em duas e a subida da chave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95 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para o indexador.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Após a inclusão dos registros de chaves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 35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100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Após a inclusão da chave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65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ocorre a cisão de página terminal e a inclusão da chave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65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no indexador.</a:t>
            </a:r>
          </a:p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Após a  inclusão da chave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140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ocorre uma cisão na página terminal, a inclusão da chave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125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no indexador e a cisão da  raiz do mesmo.</a:t>
            </a:r>
            <a:endParaRPr lang="pt-BR" altLang="pt-BR" sz="18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732" name="Picture 4">
            <a:extLst>
              <a:ext uri="{FF2B5EF4-FFF2-40B4-BE49-F238E27FC236}">
                <a16:creationId xmlns:a16="http://schemas.microsoft.com/office/drawing/2014/main" id="{A7AF75CA-ED5B-5D6F-0789-A35F731D88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>
            <a:fillRect/>
          </a:stretch>
        </p:blipFill>
        <p:spPr>
          <a:xfrm>
            <a:off x="2855915" y="116679"/>
            <a:ext cx="5976937" cy="6335713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4D659738-4B4E-8FDD-E19C-4DC89D44D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2350B5-CD85-4F71-BF70-671F7F74DC2E}" type="slidenum">
              <a:rPr lang="pt-BR" altLang="pt-BR"/>
              <a:pPr/>
              <a:t>31</a:t>
            </a:fld>
            <a:endParaRPr lang="pt-BR" altLang="pt-BR"/>
          </a:p>
        </p:txBody>
      </p:sp>
      <p:sp>
        <p:nvSpPr>
          <p:cNvPr id="329734" name="Text Box 6">
            <a:extLst>
              <a:ext uri="{FF2B5EF4-FFF2-40B4-BE49-F238E27FC236}">
                <a16:creationId xmlns:a16="http://schemas.microsoft.com/office/drawing/2014/main" id="{820FA1CB-1220-BEA3-83CE-F237C5EC10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8085" y="116679"/>
            <a:ext cx="337661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altLang="pt-BR" dirty="0">
                <a:solidFill>
                  <a:srgbClr val="FF3300"/>
                </a:solidFill>
                <a:cs typeface="Times New Roman" panose="02020603050405020304" pitchFamily="18" charset="0"/>
              </a:rPr>
              <a:t>1.</a:t>
            </a:r>
            <a:r>
              <a:rPr lang="pt-BR" altLang="pt-BR" dirty="0">
                <a:cs typeface="Times New Roman" panose="02020603050405020304" pitchFamily="18" charset="0"/>
              </a:rPr>
              <a:t> Árvore B+ após a inclusão dos  registros de chaves </a:t>
            </a:r>
            <a:r>
              <a:rPr lang="pt-BR" altLang="pt-BR" b="1" dirty="0">
                <a:cs typeface="Times New Roman" panose="02020603050405020304" pitchFamily="18" charset="0"/>
              </a:rPr>
              <a:t>10, 95</a:t>
            </a:r>
            <a:r>
              <a:rPr lang="pt-BR" altLang="pt-BR" dirty="0">
                <a:cs typeface="Times New Roman" panose="02020603050405020304" pitchFamily="18" charset="0"/>
              </a:rPr>
              <a:t> e </a:t>
            </a:r>
            <a:r>
              <a:rPr lang="pt-BR" altLang="pt-BR" b="1" dirty="0">
                <a:cs typeface="Times New Roman" panose="02020603050405020304" pitchFamily="18" charset="0"/>
              </a:rPr>
              <a:t>125</a:t>
            </a:r>
          </a:p>
        </p:txBody>
      </p:sp>
      <p:sp>
        <p:nvSpPr>
          <p:cNvPr id="329735" name="Text Box 7">
            <a:extLst>
              <a:ext uri="{FF2B5EF4-FFF2-40B4-BE49-F238E27FC236}">
                <a16:creationId xmlns:a16="http://schemas.microsoft.com/office/drawing/2014/main" id="{D0BE4F27-5A2D-842A-4940-A7A25DBB7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7302" y="494426"/>
            <a:ext cx="3048000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altLang="pt-BR" dirty="0">
                <a:solidFill>
                  <a:srgbClr val="FF3300"/>
                </a:solidFill>
                <a:cs typeface="Times New Roman" panose="02020603050405020304" pitchFamily="18" charset="0"/>
              </a:rPr>
              <a:t>2.</a:t>
            </a:r>
            <a:r>
              <a:rPr lang="pt-BR" altLang="pt-BR" dirty="0">
                <a:cs typeface="Times New Roman" panose="02020603050405020304" pitchFamily="18" charset="0"/>
              </a:rPr>
              <a:t> Após a inclusão do e registro com a chave </a:t>
            </a:r>
            <a:r>
              <a:rPr lang="pt-BR" altLang="pt-BR" b="1" dirty="0">
                <a:cs typeface="Times New Roman" panose="02020603050405020304" pitchFamily="18" charset="0"/>
              </a:rPr>
              <a:t>70</a:t>
            </a:r>
            <a:r>
              <a:rPr lang="pt-BR" altLang="pt-BR" dirty="0">
                <a:cs typeface="Times New Roman" panose="02020603050405020304" pitchFamily="18" charset="0"/>
              </a:rPr>
              <a:t> com a divisão da página terminal em duas e a subida da chave </a:t>
            </a:r>
            <a:r>
              <a:rPr lang="pt-BR" altLang="pt-BR" b="1" dirty="0">
                <a:cs typeface="Times New Roman" panose="02020603050405020304" pitchFamily="18" charset="0"/>
              </a:rPr>
              <a:t>95 </a:t>
            </a:r>
            <a:r>
              <a:rPr lang="pt-BR" altLang="pt-BR" dirty="0">
                <a:cs typeface="Times New Roman" panose="02020603050405020304" pitchFamily="18" charset="0"/>
              </a:rPr>
              <a:t>para o indexador</a:t>
            </a:r>
          </a:p>
        </p:txBody>
      </p:sp>
      <p:sp>
        <p:nvSpPr>
          <p:cNvPr id="329736" name="Text Box 8">
            <a:extLst>
              <a:ext uri="{FF2B5EF4-FFF2-40B4-BE49-F238E27FC236}">
                <a16:creationId xmlns:a16="http://schemas.microsoft.com/office/drawing/2014/main" id="{519AD502-836D-513D-ADAB-488C907ED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035" y="3284535"/>
            <a:ext cx="266541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altLang="pt-BR" dirty="0">
                <a:solidFill>
                  <a:srgbClr val="FF3300"/>
                </a:solidFill>
                <a:cs typeface="Times New Roman" panose="02020603050405020304" pitchFamily="18" charset="0"/>
              </a:rPr>
              <a:t>4.</a:t>
            </a:r>
            <a:r>
              <a:rPr lang="pt-BR" altLang="pt-BR" dirty="0">
                <a:cs typeface="Times New Roman" panose="02020603050405020304" pitchFamily="18" charset="0"/>
              </a:rPr>
              <a:t> Após a inclusão do registro de a chave </a:t>
            </a:r>
            <a:r>
              <a:rPr lang="pt-BR" altLang="pt-BR" b="1" dirty="0">
                <a:cs typeface="Times New Roman" panose="02020603050405020304" pitchFamily="18" charset="0"/>
              </a:rPr>
              <a:t>65</a:t>
            </a:r>
            <a:r>
              <a:rPr lang="pt-BR" altLang="pt-BR" dirty="0">
                <a:cs typeface="Times New Roman" panose="02020603050405020304" pitchFamily="18" charset="0"/>
              </a:rPr>
              <a:t> com cisão de página terminal e a inclusão da chave </a:t>
            </a:r>
            <a:r>
              <a:rPr lang="pt-BR" altLang="pt-BR" b="1" dirty="0">
                <a:cs typeface="Times New Roman" panose="02020603050405020304" pitchFamily="18" charset="0"/>
              </a:rPr>
              <a:t>65</a:t>
            </a:r>
            <a:r>
              <a:rPr lang="pt-BR" altLang="pt-BR" dirty="0">
                <a:cs typeface="Times New Roman" panose="02020603050405020304" pitchFamily="18" charset="0"/>
              </a:rPr>
              <a:t> no indexador </a:t>
            </a:r>
          </a:p>
        </p:txBody>
      </p:sp>
      <p:sp>
        <p:nvSpPr>
          <p:cNvPr id="329737" name="Text Box 9">
            <a:extLst>
              <a:ext uri="{FF2B5EF4-FFF2-40B4-BE49-F238E27FC236}">
                <a16:creationId xmlns:a16="http://schemas.microsoft.com/office/drawing/2014/main" id="{D8216581-BE3E-59FF-E113-2BDC213A7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7239" y="2152944"/>
            <a:ext cx="20351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lang="pt-BR" altLang="pt-BR" dirty="0">
                <a:solidFill>
                  <a:srgbClr val="FF3300"/>
                </a:solidFill>
                <a:cs typeface="Times New Roman" panose="02020603050405020304" pitchFamily="18" charset="0"/>
              </a:rPr>
              <a:t>3.</a:t>
            </a:r>
            <a:r>
              <a:rPr lang="pt-BR" altLang="pt-BR" dirty="0">
                <a:cs typeface="Times New Roman" panose="02020603050405020304" pitchFamily="18" charset="0"/>
              </a:rPr>
              <a:t> Após a inclusão dos registros de chaves</a:t>
            </a:r>
            <a:r>
              <a:rPr lang="pt-BR" altLang="pt-BR" b="1" dirty="0">
                <a:cs typeface="Times New Roman" panose="02020603050405020304" pitchFamily="18" charset="0"/>
              </a:rPr>
              <a:t> 35</a:t>
            </a:r>
            <a:r>
              <a:rPr lang="pt-BR" altLang="pt-BR" dirty="0">
                <a:cs typeface="Times New Roman" panose="02020603050405020304" pitchFamily="18" charset="0"/>
              </a:rPr>
              <a:t> e </a:t>
            </a:r>
            <a:r>
              <a:rPr lang="pt-BR" altLang="pt-BR" b="1" dirty="0">
                <a:cs typeface="Times New Roman" panose="02020603050405020304" pitchFamily="18" charset="0"/>
              </a:rPr>
              <a:t>100</a:t>
            </a:r>
            <a:r>
              <a:rPr lang="pt-BR" altLang="pt-BR" dirty="0"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329738" name="Text Box 10">
            <a:extLst>
              <a:ext uri="{FF2B5EF4-FFF2-40B4-BE49-F238E27FC236}">
                <a16:creationId xmlns:a16="http://schemas.microsoft.com/office/drawing/2014/main" id="{BFFC4759-EF1C-53CE-3767-626CDAA7D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56391" y="4865101"/>
            <a:ext cx="3239812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pt-BR" altLang="pt-BR" dirty="0">
                <a:solidFill>
                  <a:srgbClr val="FF3300"/>
                </a:solidFill>
                <a:cs typeface="Times New Roman" panose="02020603050405020304" pitchFamily="18" charset="0"/>
              </a:rPr>
              <a:t>5.</a:t>
            </a:r>
            <a:r>
              <a:rPr lang="pt-BR" altLang="pt-BR" dirty="0">
                <a:cs typeface="Times New Roman" panose="02020603050405020304" pitchFamily="18" charset="0"/>
              </a:rPr>
              <a:t> Após a  inclusão do registro como a chave </a:t>
            </a:r>
            <a:r>
              <a:rPr lang="pt-BR" altLang="pt-BR" b="1" dirty="0">
                <a:cs typeface="Times New Roman" panose="02020603050405020304" pitchFamily="18" charset="0"/>
              </a:rPr>
              <a:t>140</a:t>
            </a:r>
            <a:r>
              <a:rPr lang="pt-BR" altLang="pt-BR" dirty="0">
                <a:cs typeface="Times New Roman" panose="02020603050405020304" pitchFamily="18" charset="0"/>
              </a:rPr>
              <a:t> o que ocasionou uma cisão na página terminal, a inclusão da chave </a:t>
            </a:r>
            <a:r>
              <a:rPr lang="pt-BR" altLang="pt-BR" b="1" dirty="0">
                <a:cs typeface="Times New Roman" panose="02020603050405020304" pitchFamily="18" charset="0"/>
              </a:rPr>
              <a:t>125</a:t>
            </a:r>
            <a:r>
              <a:rPr lang="pt-BR" altLang="pt-BR" dirty="0">
                <a:cs typeface="Times New Roman" panose="02020603050405020304" pitchFamily="18" charset="0"/>
              </a:rPr>
              <a:t> no indexador e a cisão da  raiz do mesmo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089D5FF-09BF-AFF9-B953-9C30C5963A62}"/>
              </a:ext>
            </a:extLst>
          </p:cNvPr>
          <p:cNvSpPr txBox="1"/>
          <p:nvPr/>
        </p:nvSpPr>
        <p:spPr>
          <a:xfrm>
            <a:off x="33718" y="211834"/>
            <a:ext cx="1662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400" b="1" dirty="0">
                <a:latin typeface="Verdana" panose="020B0604030504040204" pitchFamily="34" charset="0"/>
              </a:rPr>
              <a:t>Exemplo</a:t>
            </a:r>
            <a:endParaRPr lang="pt-BR" sz="24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9CF8379E-6757-D9A9-79DA-75CAF7229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B9358-0602-42A4-8993-D26DC9394D94}" type="slidenum">
              <a:rPr lang="pt-BR" altLang="pt-BR"/>
              <a:pPr/>
              <a:t>32</a:t>
            </a:fld>
            <a:endParaRPr lang="pt-BR" alt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E723866-74EE-8AEA-288B-50FA093757BE}"/>
              </a:ext>
            </a:extLst>
          </p:cNvPr>
          <p:cNvSpPr txBox="1"/>
          <p:nvPr/>
        </p:nvSpPr>
        <p:spPr>
          <a:xfrm>
            <a:off x="119336" y="188640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Exclusão de Registros em Árvores B+</a:t>
            </a:r>
            <a:endParaRPr lang="pt-BR" sz="2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87FB77-2B61-2204-B595-FAD0C06DDB36}"/>
              </a:ext>
            </a:extLst>
          </p:cNvPr>
          <p:cNvSpPr txBox="1"/>
          <p:nvPr/>
        </p:nvSpPr>
        <p:spPr>
          <a:xfrm>
            <a:off x="145882" y="980728"/>
            <a:ext cx="11710758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Quando um registro é excluído de árvore B+ e não é preciso redistribuição ou concatenação e nenhuma mudança é feita no indexador</a:t>
            </a:r>
          </a:p>
          <a:p>
            <a:pPr algn="just">
              <a:lnSpc>
                <a:spcPct val="90000"/>
              </a:lnSpc>
            </a:pP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Chaves excluídas das páginas terminais ainda continuam no indexador</a:t>
            </a:r>
          </a:p>
          <a:p>
            <a:pPr algn="just">
              <a:lnSpc>
                <a:spcPct val="90000"/>
              </a:lnSpc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Exclusões que causem redistribuição de registros provocam mudanças no conteúdo mas não na estrutura dos índices</a:t>
            </a:r>
          </a:p>
          <a:p>
            <a:pPr algn="just">
              <a:lnSpc>
                <a:spcPct val="90000"/>
              </a:lnSpc>
            </a:pP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Quando houver concatenação de folhas haverá exclusões na árvore de índices</a:t>
            </a:r>
            <a:endParaRPr lang="pt-BR" altLang="pt-BR" sz="1800" dirty="0">
              <a:latin typeface="Tahom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2A05B54-A4C8-B769-F811-AE7836B335AF}"/>
              </a:ext>
            </a:extLst>
          </p:cNvPr>
          <p:cNvSpPr txBox="1"/>
          <p:nvPr/>
        </p:nvSpPr>
        <p:spPr>
          <a:xfrm>
            <a:off x="173236" y="3198167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dirty="0">
                <a:latin typeface="Verdana" panose="020B0604030504040204" pitchFamily="34" charset="0"/>
              </a:rPr>
              <a:t>Exclusão em árvore B+ de ordens</a:t>
            </a:r>
            <a:endParaRPr lang="pt-BR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CE522AA-63D8-0FA9-CCD1-26D0710F3812}"/>
              </a:ext>
            </a:extLst>
          </p:cNvPr>
          <p:cNvSpPr txBox="1"/>
          <p:nvPr/>
        </p:nvSpPr>
        <p:spPr>
          <a:xfrm>
            <a:off x="188994" y="3994729"/>
            <a:ext cx="11089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A árvore </a:t>
            </a:r>
            <a:r>
              <a:rPr lang="pt-BR" altLang="pt-BR" sz="1800" dirty="0">
                <a:latin typeface="Tahoma" panose="020B0604030504040204" pitchFamily="34" charset="0"/>
              </a:rPr>
              <a:t>B+ de ordens 3 e 4 (index set  e </a:t>
            </a:r>
            <a:r>
              <a:rPr lang="pt-BR" altLang="pt-BR" sz="1800" dirty="0" err="1">
                <a:latin typeface="Tahoma" panose="020B0604030504040204" pitchFamily="34" charset="0"/>
              </a:rPr>
              <a:t>sequence</a:t>
            </a:r>
            <a:r>
              <a:rPr lang="pt-BR" altLang="pt-BR" sz="1800" dirty="0">
                <a:latin typeface="Tahoma" panose="020B0604030504040204" pitchFamily="34" charset="0"/>
              </a:rPr>
              <a:t> set) exibida anteriormente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deve sofrer a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exclusão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 dos registros de chaves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35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100 </a:t>
            </a:r>
            <a:r>
              <a:rPr lang="pt-BR" altLang="pt-BR" sz="1800" dirty="0">
                <a:latin typeface="Tahoma" panose="020B0604030504040204" pitchFamily="34" charset="0"/>
                <a:cs typeface="Times New Roman" panose="02020603050405020304" pitchFamily="18" charset="0"/>
              </a:rPr>
              <a:t>e </a:t>
            </a:r>
            <a:r>
              <a:rPr lang="pt-BR" altLang="pt-BR" sz="1800" b="1" dirty="0">
                <a:latin typeface="Tahoma" panose="020B0604030504040204" pitchFamily="34" charset="0"/>
                <a:cs typeface="Times New Roman" panose="02020603050405020304" pitchFamily="18" charset="0"/>
              </a:rPr>
              <a:t>45</a:t>
            </a:r>
            <a:endParaRPr lang="pt-BR" altLang="pt-BR" sz="1800" dirty="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284" name="Picture 4">
            <a:extLst>
              <a:ext uri="{FF2B5EF4-FFF2-40B4-BE49-F238E27FC236}">
                <a16:creationId xmlns:a16="http://schemas.microsoft.com/office/drawing/2014/main" id="{C1408883-8585-2E79-79FC-CD205A851D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97"/>
          <a:stretch/>
        </p:blipFill>
        <p:spPr>
          <a:xfrm>
            <a:off x="889834" y="3929970"/>
            <a:ext cx="10303455" cy="2303463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C02E265F-2769-D7F1-5AF8-96B9C7E36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3D7AD-551D-4740-AA57-29E5722BB2AB}" type="slidenum">
              <a:rPr lang="pt-BR" altLang="pt-BR"/>
              <a:pPr/>
              <a:t>33</a:t>
            </a:fld>
            <a:endParaRPr lang="pt-BR" altLang="pt-BR"/>
          </a:p>
        </p:txBody>
      </p:sp>
      <p:pic>
        <p:nvPicPr>
          <p:cNvPr id="353285" name="Picture 5">
            <a:extLst>
              <a:ext uri="{FF2B5EF4-FFF2-40B4-BE49-F238E27FC236}">
                <a16:creationId xmlns:a16="http://schemas.microsoft.com/office/drawing/2014/main" id="{3402E1E0-1A6E-7607-6522-002B6CC79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72" b="11111"/>
          <a:stretch>
            <a:fillRect/>
          </a:stretch>
        </p:blipFill>
        <p:spPr bwMode="auto">
          <a:xfrm>
            <a:off x="2105025" y="908720"/>
            <a:ext cx="7981950" cy="230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C3FBA9-8AD8-8069-E3F7-4E3CB8F35972}"/>
              </a:ext>
            </a:extLst>
          </p:cNvPr>
          <p:cNvSpPr txBox="1"/>
          <p:nvPr/>
        </p:nvSpPr>
        <p:spPr>
          <a:xfrm>
            <a:off x="2500" y="113156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dirty="0">
                <a:latin typeface="Verdana" panose="020B0604030504040204" pitchFamily="34" charset="0"/>
              </a:rPr>
              <a:t>Após a exclusão da chave 35</a:t>
            </a:r>
            <a:endParaRPr lang="pt-BR"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308" name="Picture 4">
            <a:extLst>
              <a:ext uri="{FF2B5EF4-FFF2-40B4-BE49-F238E27FC236}">
                <a16:creationId xmlns:a16="http://schemas.microsoft.com/office/drawing/2014/main" id="{89E795B2-A0DF-F299-BAF4-BB559CA0CA2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83"/>
          <a:stretch>
            <a:fillRect/>
          </a:stretch>
        </p:blipFill>
        <p:spPr>
          <a:xfrm>
            <a:off x="1257682" y="3594067"/>
            <a:ext cx="9256329" cy="2305050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89388595-2207-DA9D-014E-BBCD9462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015971-4D26-4CE9-BCED-4FDC86642141}" type="slidenum">
              <a:rPr lang="pt-BR" altLang="pt-BR"/>
              <a:pPr/>
              <a:t>34</a:t>
            </a:fld>
            <a:endParaRPr lang="pt-BR" altLang="pt-BR"/>
          </a:p>
        </p:txBody>
      </p:sp>
      <p:pic>
        <p:nvPicPr>
          <p:cNvPr id="354309" name="Picture 5">
            <a:extLst>
              <a:ext uri="{FF2B5EF4-FFF2-40B4-BE49-F238E27FC236}">
                <a16:creationId xmlns:a16="http://schemas.microsoft.com/office/drawing/2014/main" id="{0EBA4B37-7E76-3DA4-8ADA-CFE9B243D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975"/>
          <a:stretch>
            <a:fillRect/>
          </a:stretch>
        </p:blipFill>
        <p:spPr bwMode="auto">
          <a:xfrm>
            <a:off x="1814512" y="871673"/>
            <a:ext cx="8562975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0D1BEB7-EF2C-07F3-EA7A-CF03EB1CCDA9}"/>
              </a:ext>
            </a:extLst>
          </p:cNvPr>
          <p:cNvSpPr txBox="1"/>
          <p:nvPr/>
        </p:nvSpPr>
        <p:spPr>
          <a:xfrm>
            <a:off x="191344" y="188640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dirty="0">
                <a:latin typeface="Verdana" panose="020B0604030504040204" pitchFamily="34" charset="0"/>
              </a:rPr>
              <a:t>Após a exclusão da chave 100</a:t>
            </a:r>
            <a:endParaRPr lang="pt-BR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65" name="Picture 5">
            <a:extLst>
              <a:ext uri="{FF2B5EF4-FFF2-40B4-BE49-F238E27FC236}">
                <a16:creationId xmlns:a16="http://schemas.microsoft.com/office/drawing/2014/main" id="{973D245A-1AAE-D617-102C-57E6C2A090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83"/>
          <a:stretch>
            <a:fillRect/>
          </a:stretch>
        </p:blipFill>
        <p:spPr>
          <a:xfrm>
            <a:off x="1775520" y="1245478"/>
            <a:ext cx="8134350" cy="2087563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AA407870-61DC-FFBA-D1DE-69446B362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33E71-3ADF-4F5E-83C8-D5CD338265F2}" type="slidenum">
              <a:rPr lang="pt-BR" altLang="pt-BR"/>
              <a:pPr/>
              <a:t>35</a:t>
            </a:fld>
            <a:endParaRPr lang="pt-BR" altLang="pt-BR"/>
          </a:p>
        </p:txBody>
      </p:sp>
      <p:pic>
        <p:nvPicPr>
          <p:cNvPr id="348164" name="Picture 4">
            <a:extLst>
              <a:ext uri="{FF2B5EF4-FFF2-40B4-BE49-F238E27FC236}">
                <a16:creationId xmlns:a16="http://schemas.microsoft.com/office/drawing/2014/main" id="{8951C121-B0E7-74E6-199D-A524933F9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53"/>
          <a:stretch>
            <a:fillRect/>
          </a:stretch>
        </p:blipFill>
        <p:spPr bwMode="auto">
          <a:xfrm>
            <a:off x="1727895" y="3928214"/>
            <a:ext cx="822960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4960A5F-633C-0437-D36A-8B5E924FA62C}"/>
              </a:ext>
            </a:extLst>
          </p:cNvPr>
          <p:cNvSpPr txBox="1"/>
          <p:nvPr/>
        </p:nvSpPr>
        <p:spPr>
          <a:xfrm>
            <a:off x="191344" y="188640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dirty="0">
                <a:latin typeface="Verdana" panose="020B0604030504040204" pitchFamily="34" charset="0"/>
              </a:rPr>
              <a:t>Após a exclusão da chave 45</a:t>
            </a:r>
            <a:endParaRPr lang="pt-BR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ADF235-D67B-061A-F4C3-189231F8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539" y="6517203"/>
            <a:ext cx="764215" cy="365125"/>
          </a:xfrm>
        </p:spPr>
        <p:txBody>
          <a:bodyPr/>
          <a:lstStyle/>
          <a:p>
            <a:fld id="{981F3762-BF85-4327-973C-68FF6C4D209C}" type="slidenum">
              <a:rPr lang="pt-BR" altLang="pt-BR" smtClean="0"/>
              <a:pPr/>
              <a:t>36</a:t>
            </a:fld>
            <a:endParaRPr lang="pt-BR" alt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DA8787-DAEA-4067-23B7-0F79B3AA5E55}"/>
              </a:ext>
            </a:extLst>
          </p:cNvPr>
          <p:cNvSpPr txBox="1"/>
          <p:nvPr/>
        </p:nvSpPr>
        <p:spPr>
          <a:xfrm>
            <a:off x="119336" y="87889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2400" dirty="0">
                <a:latin typeface="Verdana" panose="020B0604030504040204" pitchFamily="34" charset="0"/>
              </a:rPr>
              <a:t>Comparação Árvore B e B+</a:t>
            </a:r>
            <a:endParaRPr lang="pt-BR" sz="2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96251E2-966C-D050-E533-1ADADD04550F}"/>
              </a:ext>
            </a:extLst>
          </p:cNvPr>
          <p:cNvSpPr txBox="1"/>
          <p:nvPr/>
        </p:nvSpPr>
        <p:spPr>
          <a:xfrm>
            <a:off x="1124927" y="1113417"/>
            <a:ext cx="45778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1 - Todos os nós internos e folha têm ponteiros de dados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9A09B11-CD47-21F9-43F2-4C69DAD205F1}"/>
              </a:ext>
            </a:extLst>
          </p:cNvPr>
          <p:cNvSpPr txBox="1"/>
          <p:nvPr/>
        </p:nvSpPr>
        <p:spPr>
          <a:xfrm>
            <a:off x="1145588" y="1875888"/>
            <a:ext cx="4127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/>
              <a:t>2 - Uma vez que todas as chaves não estão disponíveis na folha, a pesquisa geralmente leva mais tempo.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42B8EB-4602-A6EB-7A99-C65C1B27E16F}"/>
              </a:ext>
            </a:extLst>
          </p:cNvPr>
          <p:cNvSpPr txBox="1"/>
          <p:nvPr/>
        </p:nvSpPr>
        <p:spPr>
          <a:xfrm>
            <a:off x="1145587" y="2915358"/>
            <a:ext cx="45778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3 - Nenhuma duplicata de chaves é mantida na árvore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31828C-1B09-66CB-3C38-D4C4B26A6C64}"/>
              </a:ext>
            </a:extLst>
          </p:cNvPr>
          <p:cNvSpPr txBox="1"/>
          <p:nvPr/>
        </p:nvSpPr>
        <p:spPr>
          <a:xfrm>
            <a:off x="1145587" y="3677829"/>
            <a:ext cx="45778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4 - A inserção leva mais tempo e às vezes não é previsível.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3219F75B-FA93-042A-57CF-9F096CAB4D39}"/>
              </a:ext>
            </a:extLst>
          </p:cNvPr>
          <p:cNvSpPr txBox="1"/>
          <p:nvPr/>
        </p:nvSpPr>
        <p:spPr>
          <a:xfrm>
            <a:off x="1124927" y="4499535"/>
            <a:ext cx="4598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5 - A exclusão de um nó interno é muito complexa e a árvore deve passar por muitas transformações. 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4AA906B-2298-CE32-80EC-7322C9FACC1D}"/>
              </a:ext>
            </a:extLst>
          </p:cNvPr>
          <p:cNvSpPr txBox="1"/>
          <p:nvPr/>
        </p:nvSpPr>
        <p:spPr>
          <a:xfrm>
            <a:off x="1181729" y="5412253"/>
            <a:ext cx="45985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6 - Os nós de folha não são armazenados como lista ligada estrutural.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C314B3F-B710-E2EF-48B6-D967D8D43926}"/>
              </a:ext>
            </a:extLst>
          </p:cNvPr>
          <p:cNvSpPr txBox="1"/>
          <p:nvPr/>
        </p:nvSpPr>
        <p:spPr>
          <a:xfrm>
            <a:off x="1138477" y="6185336"/>
            <a:ext cx="45643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7 - Nenhuma chave de pesquisa redundante está presente.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70A1AD97-4B07-CF37-2B5A-4599600B9A85}"/>
              </a:ext>
            </a:extLst>
          </p:cNvPr>
          <p:cNvSpPr txBox="1"/>
          <p:nvPr/>
        </p:nvSpPr>
        <p:spPr>
          <a:xfrm>
            <a:off x="7153163" y="1095823"/>
            <a:ext cx="45985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Apenas nós folha têm ponteiros de dados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116AF334-7B29-7BBD-5FD7-43DBDCF3CB49}"/>
              </a:ext>
            </a:extLst>
          </p:cNvPr>
          <p:cNvSpPr txBox="1"/>
          <p:nvPr/>
        </p:nvSpPr>
        <p:spPr>
          <a:xfrm>
            <a:off x="7199541" y="1684167"/>
            <a:ext cx="39252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Todas as chaves estão em nós folha, portanto, a pesquisa é mais rápida e precisa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B15F0B1-C27F-5032-CE14-C4F320EFA8E6}"/>
              </a:ext>
            </a:extLst>
          </p:cNvPr>
          <p:cNvSpPr txBox="1"/>
          <p:nvPr/>
        </p:nvSpPr>
        <p:spPr>
          <a:xfrm>
            <a:off x="7195925" y="2771286"/>
            <a:ext cx="3925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duplicata de chaves é mantida e todos os nós estão presentes na folha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604EB74-9E9E-050A-855C-43908593B557}"/>
              </a:ext>
            </a:extLst>
          </p:cNvPr>
          <p:cNvSpPr txBox="1"/>
          <p:nvPr/>
        </p:nvSpPr>
        <p:spPr>
          <a:xfrm>
            <a:off x="7184551" y="3550229"/>
            <a:ext cx="39354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inserção é mais fácil e os resultados são sempre os mesmos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33F7E4F4-D49F-3863-738A-D0B117223CD0}"/>
              </a:ext>
            </a:extLst>
          </p:cNvPr>
          <p:cNvSpPr txBox="1"/>
          <p:nvPr/>
        </p:nvSpPr>
        <p:spPr>
          <a:xfrm>
            <a:off x="7176120" y="4300218"/>
            <a:ext cx="392525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 exclusão de qualquer nó é fácil porque todos os nós são encontrados na folha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1FB8E815-36DD-1035-79CE-948D587E3DA0}"/>
              </a:ext>
            </a:extLst>
          </p:cNvPr>
          <p:cNvSpPr txBox="1"/>
          <p:nvPr/>
        </p:nvSpPr>
        <p:spPr>
          <a:xfrm>
            <a:off x="7137803" y="5381474"/>
            <a:ext cx="3925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Os nós de folha são armazenados como uma lista vinculada estrutural.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6379D97-CD41-E757-BC69-A630524F8409}"/>
              </a:ext>
            </a:extLst>
          </p:cNvPr>
          <p:cNvSpPr txBox="1"/>
          <p:nvPr/>
        </p:nvSpPr>
        <p:spPr>
          <a:xfrm>
            <a:off x="7120000" y="6115157"/>
            <a:ext cx="39252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Chaves de pesquisa redundantes podem estar presentes. </a:t>
            </a:r>
          </a:p>
        </p:txBody>
      </p: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CB5FE4A-5540-3FAA-61EF-957A2ADB9BD4}"/>
              </a:ext>
            </a:extLst>
          </p:cNvPr>
          <p:cNvCxnSpPr/>
          <p:nvPr/>
        </p:nvCxnSpPr>
        <p:spPr>
          <a:xfrm>
            <a:off x="6497637" y="1113417"/>
            <a:ext cx="0" cy="536430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A8F9846-3529-4279-4A12-E85B80A2B447}"/>
              </a:ext>
            </a:extLst>
          </p:cNvPr>
          <p:cNvSpPr txBox="1"/>
          <p:nvPr/>
        </p:nvSpPr>
        <p:spPr>
          <a:xfrm>
            <a:off x="2858356" y="625620"/>
            <a:ext cx="124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Árvore B 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69B647D5-6F64-1BA7-CEA7-697EEBDC071D}"/>
              </a:ext>
            </a:extLst>
          </p:cNvPr>
          <p:cNvSpPr txBox="1"/>
          <p:nvPr/>
        </p:nvSpPr>
        <p:spPr>
          <a:xfrm>
            <a:off x="8852747" y="655894"/>
            <a:ext cx="1245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Árvore B+ </a:t>
            </a:r>
          </a:p>
        </p:txBody>
      </p:sp>
    </p:spTree>
    <p:extLst>
      <p:ext uri="{BB962C8B-B14F-4D97-AF65-F5344CB8AC3E}">
        <p14:creationId xmlns:p14="http://schemas.microsoft.com/office/powerpoint/2010/main" val="699983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A14F5B-994F-7276-AED5-CC77A8B4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1663" y="6492875"/>
            <a:ext cx="764215" cy="365125"/>
          </a:xfrm>
        </p:spPr>
        <p:txBody>
          <a:bodyPr/>
          <a:lstStyle/>
          <a:p>
            <a:fld id="{981F3762-BF85-4327-973C-68FF6C4D209C}" type="slidenum">
              <a:rPr lang="pt-BR" altLang="pt-BR" smtClean="0"/>
              <a:pPr/>
              <a:t>37</a:t>
            </a:fld>
            <a:endParaRPr lang="pt-BR" alt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835C4C5-A996-38F9-D758-079E2E6AC921}"/>
              </a:ext>
            </a:extLst>
          </p:cNvPr>
          <p:cNvSpPr txBox="1"/>
          <p:nvPr/>
        </p:nvSpPr>
        <p:spPr>
          <a:xfrm>
            <a:off x="119336" y="87889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Verdana" panose="020B0604030504040204" pitchFamily="34" charset="0"/>
              </a:rPr>
              <a:t>Exercícios</a:t>
            </a: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F7765C1-4768-BB3A-B3FD-C3D730BA06A4}"/>
              </a:ext>
            </a:extLst>
          </p:cNvPr>
          <p:cNvSpPr txBox="1"/>
          <p:nvPr/>
        </p:nvSpPr>
        <p:spPr>
          <a:xfrm>
            <a:off x="335360" y="1124744"/>
            <a:ext cx="43733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Inserir em uma árvore B os seguintes números:</a:t>
            </a:r>
          </a:p>
          <a:p>
            <a:endParaRPr lang="pt-BR" dirty="0"/>
          </a:p>
          <a:p>
            <a:r>
              <a:rPr lang="pt-BR" dirty="0"/>
              <a:t>	10, 14, 100, 16, 8, 7, 50</a:t>
            </a:r>
          </a:p>
          <a:p>
            <a:endParaRPr lang="pt-BR" dirty="0"/>
          </a:p>
          <a:p>
            <a:r>
              <a:rPr lang="pt-BR" dirty="0"/>
              <a:t>Remover os seguintes:</a:t>
            </a:r>
          </a:p>
          <a:p>
            <a:r>
              <a:rPr lang="pt-BR" dirty="0"/>
              <a:t>	14, 16, 50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01C0AC0-DA25-D67E-8468-C1670D0CED14}"/>
              </a:ext>
            </a:extLst>
          </p:cNvPr>
          <p:cNvSpPr txBox="1"/>
          <p:nvPr/>
        </p:nvSpPr>
        <p:spPr>
          <a:xfrm>
            <a:off x="479376" y="3284984"/>
            <a:ext cx="45272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Inserir em uma árvore B+ os seguintes números:</a:t>
            </a:r>
          </a:p>
          <a:p>
            <a:endParaRPr lang="pt-BR" dirty="0"/>
          </a:p>
          <a:p>
            <a:r>
              <a:rPr lang="pt-BR" dirty="0"/>
              <a:t>	10, 14, 100, 16, 8, 7, 50</a:t>
            </a:r>
          </a:p>
          <a:p>
            <a:endParaRPr lang="pt-BR" dirty="0"/>
          </a:p>
          <a:p>
            <a:r>
              <a:rPr lang="pt-BR" dirty="0"/>
              <a:t>Remover os seguintes:</a:t>
            </a:r>
          </a:p>
          <a:p>
            <a:r>
              <a:rPr lang="pt-BR" dirty="0"/>
              <a:t>	14, 16, 50</a:t>
            </a:r>
          </a:p>
        </p:txBody>
      </p:sp>
    </p:spTree>
    <p:extLst>
      <p:ext uri="{BB962C8B-B14F-4D97-AF65-F5344CB8AC3E}">
        <p14:creationId xmlns:p14="http://schemas.microsoft.com/office/powerpoint/2010/main" val="22356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327"/>
    </mc:Choice>
    <mc:Fallback>
      <p:transition spd="slow" advTm="74327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DD70A8-FEF3-1E41-FA78-42143D97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F3762-BF85-4327-973C-68FF6C4D209C}" type="slidenum">
              <a:rPr lang="pt-BR" altLang="pt-BR" smtClean="0"/>
              <a:pPr/>
              <a:t>38</a:t>
            </a:fld>
            <a:endParaRPr lang="pt-BR" alt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877D7E-D4E0-E06C-09DE-9A5BF951EE57}"/>
              </a:ext>
            </a:extLst>
          </p:cNvPr>
          <p:cNvSpPr txBox="1"/>
          <p:nvPr/>
        </p:nvSpPr>
        <p:spPr>
          <a:xfrm>
            <a:off x="119336" y="18864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Verdana" panose="020B0604030504040204" pitchFamily="34" charset="0"/>
              </a:rPr>
              <a:t>Correção B</a:t>
            </a:r>
            <a:endParaRPr lang="pt-BR" sz="1800" dirty="0"/>
          </a:p>
        </p:txBody>
      </p:sp>
      <p:pic>
        <p:nvPicPr>
          <p:cNvPr id="6" name="Imagem 5" descr="Texto&#10;&#10;Descrição gerada automaticamente com confiança média">
            <a:extLst>
              <a:ext uri="{FF2B5EF4-FFF2-40B4-BE49-F238E27FC236}">
                <a16:creationId xmlns:a16="http://schemas.microsoft.com/office/drawing/2014/main" id="{7B70FF7C-67D2-C5D9-FD1D-CEFAEC3E0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" y="1268760"/>
            <a:ext cx="12170475" cy="471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15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566"/>
    </mc:Choice>
    <mc:Fallback>
      <p:transition spd="slow" advTm="69566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DD70A8-FEF3-1E41-FA78-42143D972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F3762-BF85-4327-973C-68FF6C4D209C}" type="slidenum">
              <a:rPr lang="pt-BR" altLang="pt-BR" smtClean="0"/>
              <a:pPr/>
              <a:t>39</a:t>
            </a:fld>
            <a:endParaRPr lang="pt-BR" alt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877D7E-D4E0-E06C-09DE-9A5BF951EE57}"/>
              </a:ext>
            </a:extLst>
          </p:cNvPr>
          <p:cNvSpPr txBox="1"/>
          <p:nvPr/>
        </p:nvSpPr>
        <p:spPr>
          <a:xfrm>
            <a:off x="119336" y="18864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>
                <a:latin typeface="Verdana" panose="020B0604030504040204" pitchFamily="34" charset="0"/>
              </a:rPr>
              <a:t>Correção B+</a:t>
            </a:r>
            <a:endParaRPr lang="pt-BR" sz="1800" dirty="0"/>
          </a:p>
        </p:txBody>
      </p:sp>
      <p:pic>
        <p:nvPicPr>
          <p:cNvPr id="11" name="Imagem 10" descr="Interface gráfica do usuário, Texto, Aplicativo">
            <a:extLst>
              <a:ext uri="{FF2B5EF4-FFF2-40B4-BE49-F238E27FC236}">
                <a16:creationId xmlns:a16="http://schemas.microsoft.com/office/drawing/2014/main" id="{80A62A9C-84C6-093C-B703-ACE88DED6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7390"/>
            <a:ext cx="12192000" cy="471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24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74ADBF22-4696-5633-78FD-D6531C46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D2214-EAF7-4398-968B-BC5579DA767F}" type="slidenum">
              <a:rPr lang="pt-BR" altLang="pt-BR"/>
              <a:pPr/>
              <a:t>4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69CEF2-6145-7BEE-5CDD-7B437B4ACC1A}"/>
              </a:ext>
            </a:extLst>
          </p:cNvPr>
          <p:cNvSpPr txBox="1"/>
          <p:nvPr/>
        </p:nvSpPr>
        <p:spPr>
          <a:xfrm>
            <a:off x="2999656" y="2636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50F8950-71B3-0815-F3A0-11B7C863B2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733474"/>
              </p:ext>
            </p:extLst>
          </p:nvPr>
        </p:nvGraphicFramePr>
        <p:xfrm>
          <a:off x="3575720" y="1912003"/>
          <a:ext cx="5040559" cy="1819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722">
                  <a:extLst>
                    <a:ext uri="{9D8B030D-6E8A-4147-A177-3AD203B41FA5}">
                      <a16:colId xmlns:a16="http://schemas.microsoft.com/office/drawing/2014/main" val="2313080758"/>
                    </a:ext>
                  </a:extLst>
                </a:gridCol>
                <a:gridCol w="1482722">
                  <a:extLst>
                    <a:ext uri="{9D8B030D-6E8A-4147-A177-3AD203B41FA5}">
                      <a16:colId xmlns:a16="http://schemas.microsoft.com/office/drawing/2014/main" val="649348891"/>
                    </a:ext>
                  </a:extLst>
                </a:gridCol>
                <a:gridCol w="2075115">
                  <a:extLst>
                    <a:ext uri="{9D8B030D-6E8A-4147-A177-3AD203B41FA5}">
                      <a16:colId xmlns:a16="http://schemas.microsoft.com/office/drawing/2014/main" val="3527597633"/>
                    </a:ext>
                  </a:extLst>
                </a:gridCol>
              </a:tblGrid>
              <a:tr h="36383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 dirty="0">
                          <a:effectLst/>
                        </a:rPr>
                        <a:t>M</a:t>
                      </a:r>
                      <a:endParaRPr lang="pt-B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M - 1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M/2  - 1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2708549135"/>
                  </a:ext>
                </a:extLst>
              </a:tr>
              <a:tr h="36383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2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1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0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2037566094"/>
                  </a:ext>
                </a:extLst>
              </a:tr>
              <a:tr h="36383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3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2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1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434020402"/>
                  </a:ext>
                </a:extLst>
              </a:tr>
              <a:tr h="36383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4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3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1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1767413590"/>
                  </a:ext>
                </a:extLst>
              </a:tr>
              <a:tr h="363830"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 dirty="0">
                          <a:effectLst/>
                        </a:rPr>
                        <a:t>5</a:t>
                      </a:r>
                      <a:endParaRPr lang="pt-B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>
                          <a:effectLst/>
                        </a:rPr>
                        <a:t>4</a:t>
                      </a:r>
                      <a:endParaRPr lang="pt-BR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tc>
                  <a:txBody>
                    <a:bodyPr/>
                    <a:lstStyle/>
                    <a:p>
                      <a:pPr algn="ctr" hangingPunct="0"/>
                      <a:r>
                        <a:rPr lang="pt-BR" sz="2000" dirty="0">
                          <a:effectLst/>
                        </a:rPr>
                        <a:t>2</a:t>
                      </a:r>
                      <a:endParaRPr lang="pt-BR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85" marR="45085" marT="0" marB="0"/>
                </a:tc>
                <a:extLst>
                  <a:ext uri="{0D108BD9-81ED-4DB2-BD59-A6C34878D82A}">
                    <a16:rowId xmlns:a16="http://schemas.microsoft.com/office/drawing/2014/main" val="3224125977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D236435C-C8FE-7C50-008C-1BCBD4509080}"/>
              </a:ext>
            </a:extLst>
          </p:cNvPr>
          <p:cNvSpPr txBox="1"/>
          <p:nvPr/>
        </p:nvSpPr>
        <p:spPr>
          <a:xfrm>
            <a:off x="2800866" y="4077072"/>
            <a:ext cx="6590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pt-BR" sz="1800" b="1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OBS. : M/2 significa : menor inteiro igual ou maior que  M/2 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0F3D7E-C881-E453-F936-B297CC3BFD74}"/>
              </a:ext>
            </a:extLst>
          </p:cNvPr>
          <p:cNvSpPr txBox="1"/>
          <p:nvPr/>
        </p:nvSpPr>
        <p:spPr>
          <a:xfrm>
            <a:off x="407368" y="188640"/>
            <a:ext cx="425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Limites para árvores B</a:t>
            </a:r>
            <a:endParaRPr lang="pt-BR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5599F311-5DBA-BA7C-0913-701F3E42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5C2F8-0716-43C6-938D-2CDBDADEBCFD}" type="slidenum">
              <a:rPr lang="pt-BR" altLang="pt-BR"/>
              <a:pPr/>
              <a:t>5</a:t>
            </a:fld>
            <a:endParaRPr lang="pt-BR" alt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F66D4471-4767-2D3B-F360-F1593231F593}"/>
              </a:ext>
            </a:extLst>
          </p:cNvPr>
          <p:cNvGrpSpPr/>
          <p:nvPr/>
        </p:nvGrpSpPr>
        <p:grpSpPr>
          <a:xfrm>
            <a:off x="2735753" y="1828800"/>
            <a:ext cx="6556800" cy="3200400"/>
            <a:chOff x="3073000" y="2368011"/>
            <a:chExt cx="6556800" cy="3200400"/>
          </a:xfrm>
        </p:grpSpPr>
        <p:pic>
          <p:nvPicPr>
            <p:cNvPr id="290820" name="Picture 4">
              <a:extLst>
                <a:ext uri="{FF2B5EF4-FFF2-40B4-BE49-F238E27FC236}">
                  <a16:creationId xmlns:a16="http://schemas.microsoft.com/office/drawing/2014/main" id="{D9F44461-1C71-3013-7477-350B2B07F6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2" b="22223"/>
            <a:stretch>
              <a:fillRect/>
            </a:stretch>
          </p:blipFill>
          <p:spPr bwMode="auto">
            <a:xfrm>
              <a:off x="4295800" y="2368011"/>
              <a:ext cx="5334000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3931B5C2-2376-2D86-75A5-6E83C9398A3C}"/>
                </a:ext>
              </a:extLst>
            </p:cNvPr>
            <p:cNvSpPr txBox="1"/>
            <p:nvPr/>
          </p:nvSpPr>
          <p:spPr>
            <a:xfrm>
              <a:off x="3102972" y="2606511"/>
              <a:ext cx="1073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altLang="pt-BR" dirty="0">
                  <a:latin typeface="Tahoma" panose="020B0604030504040204" pitchFamily="34" charset="0"/>
                </a:rPr>
                <a:t>Ordem 3</a:t>
              </a:r>
            </a:p>
            <a:p>
              <a:endParaRPr lang="pt-BR" dirty="0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59E743F-741E-2F3A-BB81-DB420E2DE3B3}"/>
                </a:ext>
              </a:extLst>
            </p:cNvPr>
            <p:cNvSpPr txBox="1"/>
            <p:nvPr/>
          </p:nvSpPr>
          <p:spPr>
            <a:xfrm>
              <a:off x="3102972" y="3645046"/>
              <a:ext cx="1073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altLang="pt-BR" dirty="0">
                  <a:latin typeface="Tahoma" panose="020B0604030504040204" pitchFamily="34" charset="0"/>
                </a:rPr>
                <a:t>Ordem 4</a:t>
              </a:r>
            </a:p>
            <a:p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F1C6D5CC-9AF1-71B4-EEB1-A3413A72EF04}"/>
                </a:ext>
              </a:extLst>
            </p:cNvPr>
            <p:cNvSpPr txBox="1"/>
            <p:nvPr/>
          </p:nvSpPr>
          <p:spPr>
            <a:xfrm>
              <a:off x="3073000" y="4683581"/>
              <a:ext cx="1073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altLang="pt-BR" dirty="0">
                  <a:latin typeface="Tahoma" panose="020B0604030504040204" pitchFamily="34" charset="0"/>
                </a:rPr>
                <a:t>Ordem 5</a:t>
              </a:r>
            </a:p>
            <a:p>
              <a:endParaRPr lang="pt-BR" dirty="0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A1AC0109-F11C-9EC5-FD46-7859883A9CFA}"/>
              </a:ext>
            </a:extLst>
          </p:cNvPr>
          <p:cNvSpPr txBox="1"/>
          <p:nvPr/>
        </p:nvSpPr>
        <p:spPr>
          <a:xfrm>
            <a:off x="191344" y="260648"/>
            <a:ext cx="9101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Exemplos de nós de árvores B de ordens 3, 4 e 5</a:t>
            </a:r>
            <a:endParaRPr lang="pt-BR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44" name="Picture 4">
            <a:extLst>
              <a:ext uri="{FF2B5EF4-FFF2-40B4-BE49-F238E27FC236}">
                <a16:creationId xmlns:a16="http://schemas.microsoft.com/office/drawing/2014/main" id="{FB47AA3E-26FC-04A4-DB39-54E8AAA950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7"/>
          <a:stretch>
            <a:fillRect/>
          </a:stretch>
        </p:blipFill>
        <p:spPr>
          <a:xfrm>
            <a:off x="2711624" y="1340768"/>
            <a:ext cx="6985000" cy="2520950"/>
          </a:xfrm>
          <a:noFill/>
          <a:ln/>
        </p:spPr>
      </p:pic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044347F7-2890-D990-D086-88D7DBBD0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D603-2B36-4400-BE86-786F47E213D0}" type="slidenum">
              <a:rPr lang="pt-BR" altLang="pt-BR"/>
              <a:pPr/>
              <a:t>6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E4A50E-5101-FADD-1105-2BF4AB9BD40D}"/>
              </a:ext>
            </a:extLst>
          </p:cNvPr>
          <p:cNvSpPr txBox="1"/>
          <p:nvPr/>
        </p:nvSpPr>
        <p:spPr>
          <a:xfrm>
            <a:off x="263352" y="332656"/>
            <a:ext cx="615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Exemplo de árvore B de ordem 3</a:t>
            </a:r>
            <a:endParaRPr lang="pt-BR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868" name="Picture 4">
            <a:extLst>
              <a:ext uri="{FF2B5EF4-FFF2-40B4-BE49-F238E27FC236}">
                <a16:creationId xmlns:a16="http://schemas.microsoft.com/office/drawing/2014/main" id="{780F60CD-0E80-D9CE-C126-B62DBE502F0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67"/>
          <a:stretch>
            <a:fillRect/>
          </a:stretch>
        </p:blipFill>
        <p:spPr>
          <a:xfrm>
            <a:off x="2495551" y="3789363"/>
            <a:ext cx="7345363" cy="2519362"/>
          </a:xfrm>
          <a:noFill/>
          <a:ln/>
        </p:spPr>
      </p:pic>
      <p:sp>
        <p:nvSpPr>
          <p:cNvPr id="3" name="Espaço Reservado para Número de Slide 6">
            <a:extLst>
              <a:ext uri="{FF2B5EF4-FFF2-40B4-BE49-F238E27FC236}">
                <a16:creationId xmlns:a16="http://schemas.microsoft.com/office/drawing/2014/main" id="{2C66F954-4E01-C37E-3232-73A01440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6D2BFD-C64D-4D05-8788-40AE6E697E3F}" type="slidenum">
              <a:rPr lang="pt-BR" altLang="pt-BR"/>
              <a:pPr/>
              <a:t>7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2A8B5BC-002F-1E8F-678B-D51F5613C3EB}"/>
              </a:ext>
            </a:extLst>
          </p:cNvPr>
          <p:cNvSpPr txBox="1"/>
          <p:nvPr/>
        </p:nvSpPr>
        <p:spPr>
          <a:xfrm>
            <a:off x="10136" y="188640"/>
            <a:ext cx="6158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Exemplo de árvore B de ordem 3</a:t>
            </a:r>
            <a:endParaRPr lang="pt-BR" sz="28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F8A044-6403-5F3C-9AF4-8BDBF0631E1F}"/>
              </a:ext>
            </a:extLst>
          </p:cNvPr>
          <p:cNvSpPr txBox="1"/>
          <p:nvPr/>
        </p:nvSpPr>
        <p:spPr>
          <a:xfrm>
            <a:off x="119336" y="1567347"/>
            <a:ext cx="11665296" cy="211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Irmãos adjacentes são páginas com pai comum e que são apontadas por ponteiros adjacentes, na página ancestral, tais como :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pt-BR" altLang="pt-BR" b="1" dirty="0">
                <a:latin typeface="Tahoma" panose="020B0604030504040204" pitchFamily="34" charset="0"/>
                <a:cs typeface="Times New Roman" panose="02020603050405020304" pitchFamily="18" charset="0"/>
              </a:rPr>
              <a:t>( . 55. )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 e </a:t>
            </a:r>
            <a:r>
              <a:rPr lang="pt-BR" altLang="pt-BR" b="1" dirty="0">
                <a:latin typeface="Tahoma" panose="020B0604030504040204" pitchFamily="34" charset="0"/>
                <a:cs typeface="Times New Roman" panose="02020603050405020304" pitchFamily="18" charset="0"/>
              </a:rPr>
              <a:t>( . 70. 80 . )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 no exemplo anterior.</a:t>
            </a:r>
          </a:p>
          <a:p>
            <a:pPr algn="just">
              <a:lnSpc>
                <a:spcPct val="90000"/>
              </a:lnSpc>
              <a:buFontTx/>
              <a:buNone/>
            </a:pPr>
            <a:endParaRPr lang="pt-BR" altLang="pt-BR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Registro separador é aquele que está entre os ponteiros para irmãos adjacentes, tal como, no exemplo anterior </a:t>
            </a:r>
            <a:r>
              <a:rPr lang="pt-BR" altLang="pt-BR" b="1" dirty="0">
                <a:latin typeface="Tahoma" panose="020B0604030504040204" pitchFamily="34" charset="0"/>
                <a:cs typeface="Times New Roman" panose="02020603050405020304" pitchFamily="18" charset="0"/>
              </a:rPr>
              <a:t>64 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separa </a:t>
            </a:r>
          </a:p>
          <a:p>
            <a:pPr algn="just">
              <a:lnSpc>
                <a:spcPct val="90000"/>
              </a:lnSpc>
              <a:buFontTx/>
              <a:buNone/>
            </a:pPr>
            <a:r>
              <a:rPr lang="pt-BR" altLang="pt-BR" b="1" dirty="0">
                <a:latin typeface="Tahoma" panose="020B0604030504040204" pitchFamily="34" charset="0"/>
                <a:cs typeface="Times New Roman" panose="02020603050405020304" pitchFamily="18" charset="0"/>
              </a:rPr>
              <a:t>      ( . 55 . )</a:t>
            </a:r>
            <a:r>
              <a:rPr lang="pt-BR" altLang="pt-BR" dirty="0">
                <a:latin typeface="Tahoma" panose="020B0604030504040204" pitchFamily="34" charset="0"/>
                <a:cs typeface="Times New Roman" panose="02020603050405020304" pitchFamily="18" charset="0"/>
              </a:rPr>
              <a:t> de </a:t>
            </a:r>
            <a:r>
              <a:rPr lang="pt-BR" altLang="pt-BR" b="1" dirty="0">
                <a:latin typeface="Tahoma" panose="020B0604030504040204" pitchFamily="34" charset="0"/>
                <a:cs typeface="Times New Roman" panose="02020603050405020304" pitchFamily="18" charset="0"/>
              </a:rPr>
              <a:t>( . 70 . 80 . ).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2CA7999A-0CC6-5D03-ECD0-149EAD240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31911-E5F4-476C-BAD4-2C9D51D7535D}" type="slidenum">
              <a:rPr lang="pt-BR" altLang="pt-BR"/>
              <a:pPr/>
              <a:t>8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880BE82-C7B4-E812-8BD4-243E435BB96E}"/>
              </a:ext>
            </a:extLst>
          </p:cNvPr>
          <p:cNvSpPr txBox="1"/>
          <p:nvPr/>
        </p:nvSpPr>
        <p:spPr>
          <a:xfrm>
            <a:off x="673333" y="1916832"/>
            <a:ext cx="1022278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Busca-se o registro desejado na raiz.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Compara-se a chave de busca com as chaves na página (são os registros  separadores).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Caso não se encontre, na página, a chave buscada identifica-se o ponteiro para a </a:t>
            </a:r>
            <a:r>
              <a:rPr lang="pt-BR" altLang="pt-BR" sz="2000" dirty="0" err="1">
                <a:latin typeface="Tahoma" panose="020B0604030504040204" pitchFamily="34" charset="0"/>
                <a:cs typeface="Times New Roman" panose="02020603050405020304" pitchFamily="18" charset="0"/>
              </a:rPr>
              <a:t>sub-árvore</a:t>
            </a: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 aonde possa estar o registro.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Se o ponteiro identificado estiver aterrado significa que a chave buscada não está  presente na árvore B.</a:t>
            </a:r>
          </a:p>
          <a:p>
            <a:pPr marL="609600" indent="-609600">
              <a:lnSpc>
                <a:spcPct val="80000"/>
              </a:lnSpc>
              <a:buFontTx/>
              <a:buAutoNum type="arabicPeriod"/>
            </a:pP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Se este ponteiro não estiver aterrado, a raiz da </a:t>
            </a:r>
            <a:r>
              <a:rPr lang="pt-BR" altLang="pt-BR" sz="2000" dirty="0" err="1">
                <a:latin typeface="Tahoma" panose="020B0604030504040204" pitchFamily="34" charset="0"/>
                <a:cs typeface="Times New Roman" panose="02020603050405020304" pitchFamily="18" charset="0"/>
              </a:rPr>
              <a:t>sub-árvore</a:t>
            </a:r>
            <a:r>
              <a:rPr lang="pt-BR" altLang="pt-BR" sz="2000" dirty="0">
                <a:latin typeface="Tahoma" panose="020B0604030504040204" pitchFamily="34" charset="0"/>
                <a:cs typeface="Times New Roman" panose="02020603050405020304" pitchFamily="18" charset="0"/>
              </a:rPr>
              <a:t> é lida e retorna-se ao passo 1.</a:t>
            </a:r>
          </a:p>
          <a:p>
            <a:endParaRPr lang="pt-BR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59684E-58C1-5ABD-4A91-713BE96007F9}"/>
              </a:ext>
            </a:extLst>
          </p:cNvPr>
          <p:cNvSpPr txBox="1"/>
          <p:nvPr/>
        </p:nvSpPr>
        <p:spPr>
          <a:xfrm>
            <a:off x="263352" y="332656"/>
            <a:ext cx="6191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Busca e recuperação de registros</a:t>
            </a:r>
            <a:endParaRPr lang="pt-BR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916" name="Object 4">
            <a:extLst>
              <a:ext uri="{FF2B5EF4-FFF2-40B4-BE49-F238E27FC236}">
                <a16:creationId xmlns:a16="http://schemas.microsoft.com/office/drawing/2014/main" id="{7F4BAAAE-E4A0-B3F6-4795-455619844A8E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830413"/>
              </p:ext>
            </p:extLst>
          </p:nvPr>
        </p:nvGraphicFramePr>
        <p:xfrm>
          <a:off x="2207568" y="1997844"/>
          <a:ext cx="7920880" cy="423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21907" imgH="3062270" progId="Word.Document.8">
                  <p:embed/>
                </p:oleObj>
              </mc:Choice>
              <mc:Fallback>
                <p:oleObj name="Document" r:id="rId3" imgW="5721907" imgH="306227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7568" y="1997844"/>
                        <a:ext cx="7920880" cy="42395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ço Reservado para Número de Slide 5">
            <a:extLst>
              <a:ext uri="{FF2B5EF4-FFF2-40B4-BE49-F238E27FC236}">
                <a16:creationId xmlns:a16="http://schemas.microsoft.com/office/drawing/2014/main" id="{77A9E5F0-F4D1-CCA9-B056-ECF320D6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400A3-FB17-4EF3-8C28-C134784A40D5}" type="slidenum">
              <a:rPr lang="pt-BR" altLang="pt-BR"/>
              <a:pPr/>
              <a:t>9</a:t>
            </a:fld>
            <a:endParaRPr lang="pt-BR" alt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295F70-F058-CD40-D9B8-AE5B9D3FE3E7}"/>
              </a:ext>
            </a:extLst>
          </p:cNvPr>
          <p:cNvSpPr txBox="1"/>
          <p:nvPr/>
        </p:nvSpPr>
        <p:spPr>
          <a:xfrm>
            <a:off x="119336" y="158931"/>
            <a:ext cx="6237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pt-BR" sz="2800" dirty="0">
                <a:latin typeface="Verdana" panose="020B0604030504040204" pitchFamily="34" charset="0"/>
              </a:rPr>
              <a:t>Ponteiros aterrados em árvores B</a:t>
            </a:r>
            <a:endParaRPr lang="pt-BR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otícula">
  <a:themeElements>
    <a:clrScheme name="Gotícul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ícu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ícu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1612</TotalTime>
  <Words>2383</Words>
  <Application>Microsoft Office PowerPoint</Application>
  <PresentationFormat>Widescreen</PresentationFormat>
  <Paragraphs>297</Paragraphs>
  <Slides>39</Slides>
  <Notes>34</Notes>
  <HiddenSlides>0</HiddenSlides>
  <MMClips>0</MMClips>
  <ScaleCrop>false</ScaleCrop>
  <HeadingPairs>
    <vt:vector size="8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Arial</vt:lpstr>
      <vt:lpstr>Symbol</vt:lpstr>
      <vt:lpstr>Tahoma</vt:lpstr>
      <vt:lpstr>Times New Roman</vt:lpstr>
      <vt:lpstr>Tw Cen MT</vt:lpstr>
      <vt:lpstr>Verdana</vt:lpstr>
      <vt:lpstr>Gotícula</vt:lpstr>
      <vt:lpstr>Document</vt:lpstr>
      <vt:lpstr>CDraw4</vt:lpstr>
      <vt:lpstr>Estrutura de dados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cuhk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CSC2100B</dc:title>
  <dc:creator>CSE</dc:creator>
  <cp:lastModifiedBy>Alexandre Magno</cp:lastModifiedBy>
  <cp:revision>132</cp:revision>
  <dcterms:created xsi:type="dcterms:W3CDTF">2003-01-22T11:02:22Z</dcterms:created>
  <dcterms:modified xsi:type="dcterms:W3CDTF">2022-06-26T20:35:08Z</dcterms:modified>
</cp:coreProperties>
</file>